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3" roundtripDataSignature="AMtx7mjHhFfwxexvnZ6Fc/vP+9aIsPme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312B2C-1E49-4EEE-A564-527F2ED3EAB7}">
  <a:tblStyle styleId="{D1312B2C-1E49-4EEE-A564-527F2ED3EAB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E7E8AE-32C7-4B1E-8083-156A67DE6A57}"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3bd8af8fb_1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g123bd8af8fb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3bd8af8fb_1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123bd8af8fb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3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3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 name="Google Shape;17;p39"/>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4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5" name="Google Shape;75;p4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6" name="Google Shape;76;p48"/>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4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1" name="Google Shape;81;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2" name="Google Shape;82;p49"/>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 name="Shape 18"/>
        <p:cNvGrpSpPr/>
        <p:nvPr/>
      </p:nvGrpSpPr>
      <p:grpSpPr>
        <a:xfrm>
          <a:off x="0" y="0"/>
          <a:ext cx="0" cy="0"/>
          <a:chOff x="0" y="0"/>
          <a:chExt cx="0" cy="0"/>
        </a:xfrm>
      </p:grpSpPr>
      <p:sp>
        <p:nvSpPr>
          <p:cNvPr id="19" name="Google Shape;19;p40"/>
          <p:cNvSpPr/>
          <p:nvPr/>
        </p:nvSpPr>
        <p:spPr>
          <a:xfrm>
            <a:off x="0" y="0"/>
            <a:ext cx="12192000" cy="819150"/>
          </a:xfrm>
          <a:prstGeom prst="rect">
            <a:avLst/>
          </a:prstGeom>
          <a:solidFill>
            <a:srgbClr val="D5DB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40"/>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3000"/>
              <a:buFont typeface="Georgia"/>
              <a:buNone/>
              <a:defRPr sz="30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0"/>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2" name="Google Shape;22;p40"/>
          <p:cNvCxnSpPr/>
          <p:nvPr/>
        </p:nvCxnSpPr>
        <p:spPr>
          <a:xfrm>
            <a:off x="0" y="6457950"/>
            <a:ext cx="9608457"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4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 name="Google Shape;27;p4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 name="Google Shape;28;p41"/>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p41"/>
          <p:cNvPicPr preferRelativeResize="0"/>
          <p:nvPr/>
        </p:nvPicPr>
        <p:blipFill rotWithShape="1">
          <a:blip r:embed="rId2">
            <a:alphaModFix/>
          </a:blip>
          <a:srcRect b="7954" l="0" r="29944" t="0"/>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4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4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4" name="Google Shape;34;p4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5" name="Google Shape;35;p42"/>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4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1" name="Google Shape;41;p4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 name="Google Shape;42;p43"/>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4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0" name="Google Shape;50;p4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1" name="Google Shape;51;p44"/>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4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6" name="Google Shape;56;p45"/>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4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 name="Google Shape;62;p4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 name="Google Shape;63;p46"/>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7"/>
          <p:cNvSpPr/>
          <p:nvPr>
            <p:ph idx="2" type="pic"/>
          </p:nvPr>
        </p:nvSpPr>
        <p:spPr>
          <a:xfrm>
            <a:off x="5183188" y="987425"/>
            <a:ext cx="6172200" cy="4873625"/>
          </a:xfrm>
          <a:prstGeom prst="rect">
            <a:avLst/>
          </a:prstGeom>
          <a:noFill/>
          <a:ln>
            <a:noFill/>
          </a:ln>
        </p:spPr>
      </p:sp>
      <p:sp>
        <p:nvSpPr>
          <p:cNvPr id="67" name="Google Shape;67;p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4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9" name="Google Shape;69;p4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0" name="Google Shape;70;p47"/>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8"/>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 name="Google Shape;13;p38"/>
          <p:cNvPicPr preferRelativeResize="0"/>
          <p:nvPr/>
        </p:nvPicPr>
        <p:blipFill rotWithShape="1">
          <a:blip r:embed="rId1">
            <a:alphaModFix/>
          </a:blip>
          <a:srcRect b="0" l="0" r="999" t="7383"/>
          <a:stretch/>
        </p:blipFill>
        <p:spPr>
          <a:xfrm>
            <a:off x="9774543" y="6329532"/>
            <a:ext cx="1592034" cy="329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6.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8.jpg"/><Relationship Id="rId5"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5.jpg"/><Relationship Id="rId5" Type="http://schemas.openxmlformats.org/officeDocument/2006/relationships/hyperlink" Target="https://www.linkedin.com/in/sharat-chandr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scikit-learn.org/stable/modules/classes.html" TargetMode="External"/><Relationship Id="rId4" Type="http://schemas.openxmlformats.org/officeDocument/2006/relationships/hyperlink" Target="https://scikit-learn.org/stable/modules/generated/sklearn.metrics.pairwise.sigmoid_kernel.html" TargetMode="External"/><Relationship Id="rId5"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43.jpg"/><Relationship Id="rId5" Type="http://schemas.openxmlformats.org/officeDocument/2006/relationships/image" Target="../media/image4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jp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30.jpg"/><Relationship Id="rId5" Type="http://schemas.openxmlformats.org/officeDocument/2006/relationships/image" Target="../media/image13.jpg"/><Relationship Id="rId6" Type="http://schemas.openxmlformats.org/officeDocument/2006/relationships/image" Target="../media/image15.jpg"/><Relationship Id="rId7" Type="http://schemas.openxmlformats.org/officeDocument/2006/relationships/image" Target="../media/image4.jp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17.jpg"/><Relationship Id="rId6" Type="http://schemas.openxmlformats.org/officeDocument/2006/relationships/image" Target="../media/image25.jpg"/><Relationship Id="rId7" Type="http://schemas.openxmlformats.org/officeDocument/2006/relationships/image" Target="../media/image16.jpg"/><Relationship Id="rId8"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20.jpg"/><Relationship Id="rId5" Type="http://schemas.openxmlformats.org/officeDocument/2006/relationships/image" Target="../media/image26.jpg"/><Relationship Id="rId6" Type="http://schemas.openxmlformats.org/officeDocument/2006/relationships/image" Target="../media/image27.png"/><Relationship Id="rId7"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p:nvPr/>
        </p:nvSpPr>
        <p:spPr>
          <a:xfrm>
            <a:off x="1114425" y="0"/>
            <a:ext cx="9963150"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 name="Google Shape;89;p1"/>
          <p:cNvSpPr/>
          <p:nvPr/>
        </p:nvSpPr>
        <p:spPr>
          <a:xfrm>
            <a:off x="1121664" y="0"/>
            <a:ext cx="9948672"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90" name="Google Shape;90;p1"/>
          <p:cNvPicPr preferRelativeResize="0"/>
          <p:nvPr/>
        </p:nvPicPr>
        <p:blipFill rotWithShape="1">
          <a:blip r:embed="rId3">
            <a:alphaModFix/>
          </a:blip>
          <a:srcRect b="0" l="0" r="0" t="0"/>
          <a:stretch/>
        </p:blipFill>
        <p:spPr>
          <a:xfrm>
            <a:off x="0" y="-43702"/>
            <a:ext cx="12192000" cy="6901702"/>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10667868" y="28977"/>
            <a:ext cx="1524132" cy="426757"/>
          </a:xfrm>
          <a:prstGeom prst="rect">
            <a:avLst/>
          </a:prstGeom>
          <a:noFill/>
          <a:ln>
            <a:noFill/>
          </a:ln>
        </p:spPr>
      </p:pic>
      <p:pic>
        <p:nvPicPr>
          <p:cNvPr id="92" name="Google Shape;92;p1"/>
          <p:cNvPicPr preferRelativeResize="0"/>
          <p:nvPr/>
        </p:nvPicPr>
        <p:blipFill rotWithShape="1">
          <a:blip r:embed="rId5">
            <a:alphaModFix/>
          </a:blip>
          <a:srcRect b="0" l="0" r="0" t="0"/>
          <a:stretch/>
        </p:blipFill>
        <p:spPr>
          <a:xfrm>
            <a:off x="10757498" y="6504401"/>
            <a:ext cx="1390008" cy="353599"/>
          </a:xfrm>
          <a:prstGeom prst="rect">
            <a:avLst/>
          </a:prstGeom>
          <a:noFill/>
          <a:ln>
            <a:noFill/>
          </a:ln>
        </p:spPr>
      </p:pic>
      <p:sp>
        <p:nvSpPr>
          <p:cNvPr id="93" name="Google Shape;93;p1"/>
          <p:cNvSpPr txBox="1"/>
          <p:nvPr/>
        </p:nvSpPr>
        <p:spPr>
          <a:xfrm>
            <a:off x="1536879" y="5215943"/>
            <a:ext cx="9118200" cy="1569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lang="en-US" sz="4800">
                <a:solidFill>
                  <a:srgbClr val="C55A11"/>
                </a:solidFill>
                <a:latin typeface="Calibri"/>
                <a:ea typeface="Calibri"/>
                <a:cs typeface="Calibri"/>
                <a:sym typeface="Calibri"/>
              </a:rPr>
              <a:t>Recommendation Engine On Career Transition </a:t>
            </a:r>
            <a:endParaRPr b="0" i="0" sz="4800" u="none" cap="none" strike="noStrike">
              <a:solidFill>
                <a:srgbClr val="C55A1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3"/>
          <p:cNvSpPr txBox="1"/>
          <p:nvPr/>
        </p:nvSpPr>
        <p:spPr>
          <a:xfrm>
            <a:off x="78653" y="816282"/>
            <a:ext cx="2106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Libraries :</a:t>
            </a:r>
            <a:endParaRPr b="0" i="0" sz="1400" u="none" cap="none" strike="noStrike">
              <a:solidFill>
                <a:srgbClr val="000000"/>
              </a:solidFill>
              <a:latin typeface="Arial"/>
              <a:ea typeface="Arial"/>
              <a:cs typeface="Arial"/>
              <a:sym typeface="Arial"/>
            </a:endParaRPr>
          </a:p>
        </p:txBody>
      </p:sp>
      <p:pic>
        <p:nvPicPr>
          <p:cNvPr id="208" name="Google Shape;208;p13"/>
          <p:cNvPicPr preferRelativeResize="0"/>
          <p:nvPr/>
        </p:nvPicPr>
        <p:blipFill rotWithShape="1">
          <a:blip r:embed="rId3">
            <a:alphaModFix/>
          </a:blip>
          <a:srcRect b="0" l="0" r="0" t="0"/>
          <a:stretch/>
        </p:blipFill>
        <p:spPr>
          <a:xfrm>
            <a:off x="2408780" y="929148"/>
            <a:ext cx="1158765" cy="458979"/>
          </a:xfrm>
          <a:prstGeom prst="rect">
            <a:avLst/>
          </a:prstGeom>
          <a:noFill/>
          <a:ln>
            <a:noFill/>
          </a:ln>
        </p:spPr>
      </p:pic>
      <p:sp>
        <p:nvSpPr>
          <p:cNvPr id="209" name="Google Shape;209;p13"/>
          <p:cNvSpPr txBox="1"/>
          <p:nvPr/>
        </p:nvSpPr>
        <p:spPr>
          <a:xfrm>
            <a:off x="3926540" y="816282"/>
            <a:ext cx="8355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NumPy can be used to perform a wide variety of mathematical operations on arrays</a:t>
            </a:r>
            <a:endParaRPr b="0" i="0" sz="1400" u="none" cap="none" strike="noStrike">
              <a:solidFill>
                <a:srgbClr val="000000"/>
              </a:solidFill>
              <a:latin typeface="Arial"/>
              <a:ea typeface="Arial"/>
              <a:cs typeface="Arial"/>
              <a:sym typeface="Arial"/>
            </a:endParaRPr>
          </a:p>
        </p:txBody>
      </p:sp>
      <p:pic>
        <p:nvPicPr>
          <p:cNvPr id="210" name="Google Shape;210;p13"/>
          <p:cNvPicPr preferRelativeResize="0"/>
          <p:nvPr/>
        </p:nvPicPr>
        <p:blipFill rotWithShape="1">
          <a:blip r:embed="rId4">
            <a:alphaModFix/>
          </a:blip>
          <a:srcRect b="0" l="0" r="0" t="0"/>
          <a:stretch/>
        </p:blipFill>
        <p:spPr>
          <a:xfrm>
            <a:off x="2311669" y="1735718"/>
            <a:ext cx="1255875" cy="974951"/>
          </a:xfrm>
          <a:prstGeom prst="rect">
            <a:avLst/>
          </a:prstGeom>
          <a:noFill/>
          <a:ln>
            <a:noFill/>
          </a:ln>
        </p:spPr>
      </p:pic>
      <p:sp>
        <p:nvSpPr>
          <p:cNvPr id="211" name="Google Shape;211;p13"/>
          <p:cNvSpPr txBox="1"/>
          <p:nvPr/>
        </p:nvSpPr>
        <p:spPr>
          <a:xfrm>
            <a:off x="3984809" y="1783877"/>
            <a:ext cx="8086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Pandas is mainly used for data analysis and associated manipulation of tabular data in Data </a:t>
            </a:r>
            <a:r>
              <a:rPr lang="en-US" sz="2000">
                <a:solidFill>
                  <a:schemeClr val="dk1"/>
                </a:solidFill>
                <a:latin typeface="Calibri"/>
                <a:ea typeface="Calibri"/>
                <a:cs typeface="Calibri"/>
                <a:sym typeface="Calibri"/>
              </a:rPr>
              <a:t>F</a:t>
            </a:r>
            <a:r>
              <a:rPr b="0" i="0" lang="en-US" sz="2000" u="none" cap="none" strike="noStrike">
                <a:solidFill>
                  <a:schemeClr val="dk1"/>
                </a:solidFill>
                <a:latin typeface="Calibri"/>
                <a:ea typeface="Calibri"/>
                <a:cs typeface="Calibri"/>
                <a:sym typeface="Calibri"/>
              </a:rPr>
              <a:t>rames. Pandas allows importing data from various file formats such as csv, Microsoft Excel.</a:t>
            </a:r>
            <a:endParaRPr b="0" i="0" sz="1400" u="none" cap="none" strike="noStrike">
              <a:solidFill>
                <a:srgbClr val="000000"/>
              </a:solidFill>
              <a:latin typeface="Arial"/>
              <a:ea typeface="Arial"/>
              <a:cs typeface="Arial"/>
              <a:sym typeface="Arial"/>
            </a:endParaRPr>
          </a:p>
        </p:txBody>
      </p:sp>
      <p:pic>
        <p:nvPicPr>
          <p:cNvPr id="212" name="Google Shape;212;p13"/>
          <p:cNvPicPr preferRelativeResize="0"/>
          <p:nvPr/>
        </p:nvPicPr>
        <p:blipFill rotWithShape="1">
          <a:blip r:embed="rId5">
            <a:alphaModFix/>
          </a:blip>
          <a:srcRect b="0" l="0" r="0" t="0"/>
          <a:stretch/>
        </p:blipFill>
        <p:spPr>
          <a:xfrm flipH="1">
            <a:off x="2475293" y="3153205"/>
            <a:ext cx="893583" cy="893583"/>
          </a:xfrm>
          <a:prstGeom prst="rect">
            <a:avLst/>
          </a:prstGeom>
          <a:noFill/>
          <a:ln>
            <a:noFill/>
          </a:ln>
        </p:spPr>
      </p:pic>
      <p:sp>
        <p:nvSpPr>
          <p:cNvPr id="213" name="Google Shape;213;p13"/>
          <p:cNvSpPr txBox="1"/>
          <p:nvPr/>
        </p:nvSpPr>
        <p:spPr>
          <a:xfrm>
            <a:off x="3926540" y="3366799"/>
            <a:ext cx="8005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Matplotlib is a plotting library for the Python programming language</a:t>
            </a:r>
            <a:endParaRPr b="0" i="0" sz="1400" u="none" cap="none" strike="noStrike">
              <a:solidFill>
                <a:srgbClr val="000000"/>
              </a:solidFill>
              <a:latin typeface="Arial"/>
              <a:ea typeface="Arial"/>
              <a:cs typeface="Arial"/>
              <a:sym typeface="Arial"/>
            </a:endParaRPr>
          </a:p>
        </p:txBody>
      </p:sp>
      <p:sp>
        <p:nvSpPr>
          <p:cNvPr id="214" name="Google Shape;214;p13"/>
          <p:cNvSpPr txBox="1"/>
          <p:nvPr/>
        </p:nvSpPr>
        <p:spPr>
          <a:xfrm>
            <a:off x="3926540" y="4286101"/>
            <a:ext cx="82026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Scikit-learn is probably the most useful library for machine learning in Python. The sklearn library contains a lot of efficient tools for machine learning and statistical modeling including classification, regression, clustering and dimensionality reduction</a:t>
            </a:r>
            <a:endParaRPr b="0" i="0" sz="1400" u="none" cap="none" strike="noStrike">
              <a:solidFill>
                <a:srgbClr val="000000"/>
              </a:solidFill>
              <a:latin typeface="Arial"/>
              <a:ea typeface="Arial"/>
              <a:cs typeface="Arial"/>
              <a:sym typeface="Arial"/>
            </a:endParaRPr>
          </a:p>
        </p:txBody>
      </p:sp>
      <p:pic>
        <p:nvPicPr>
          <p:cNvPr id="215" name="Google Shape;215;p13"/>
          <p:cNvPicPr preferRelativeResize="0"/>
          <p:nvPr/>
        </p:nvPicPr>
        <p:blipFill rotWithShape="1">
          <a:blip r:embed="rId6">
            <a:alphaModFix/>
          </a:blip>
          <a:srcRect b="0" l="0" r="0" t="0"/>
          <a:stretch/>
        </p:blipFill>
        <p:spPr>
          <a:xfrm>
            <a:off x="2342703" y="4489324"/>
            <a:ext cx="1108350" cy="674996"/>
          </a:xfrm>
          <a:prstGeom prst="rect">
            <a:avLst/>
          </a:prstGeom>
          <a:noFill/>
          <a:ln>
            <a:noFill/>
          </a:ln>
        </p:spPr>
      </p:pic>
      <p:pic>
        <p:nvPicPr>
          <p:cNvPr id="216" name="Google Shape;216;p13"/>
          <p:cNvPicPr preferRelativeResize="0"/>
          <p:nvPr/>
        </p:nvPicPr>
        <p:blipFill rotWithShape="1">
          <a:blip r:embed="rId7">
            <a:alphaModFix/>
          </a:blip>
          <a:srcRect b="0" l="0" r="0" t="0"/>
          <a:stretch/>
        </p:blipFill>
        <p:spPr>
          <a:xfrm>
            <a:off x="2294146" y="5970889"/>
            <a:ext cx="1255876" cy="504859"/>
          </a:xfrm>
          <a:prstGeom prst="rect">
            <a:avLst/>
          </a:prstGeom>
          <a:noFill/>
          <a:ln>
            <a:noFill/>
          </a:ln>
        </p:spPr>
      </p:pic>
      <p:sp>
        <p:nvSpPr>
          <p:cNvPr id="217" name="Google Shape;217;p13"/>
          <p:cNvSpPr txBox="1"/>
          <p:nvPr/>
        </p:nvSpPr>
        <p:spPr>
          <a:xfrm>
            <a:off x="3984802" y="5869326"/>
            <a:ext cx="70551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SciPy is a free and open-source Python library used for scientific computing and technical computing.</a:t>
            </a:r>
            <a:endParaRPr b="0" i="0" sz="1400" u="none" cap="none" strike="noStrike">
              <a:solidFill>
                <a:srgbClr val="000000"/>
              </a:solidFill>
              <a:latin typeface="Arial"/>
              <a:ea typeface="Arial"/>
              <a:cs typeface="Arial"/>
              <a:sym typeface="Arial"/>
            </a:endParaRPr>
          </a:p>
        </p:txBody>
      </p:sp>
      <p:sp>
        <p:nvSpPr>
          <p:cNvPr id="218" name="Google Shape;218;p13"/>
          <p:cNvSpPr/>
          <p:nvPr/>
        </p:nvSpPr>
        <p:spPr>
          <a:xfrm>
            <a:off x="89647" y="72950"/>
            <a:ext cx="12012600" cy="6390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9" name="Google Shape;219;p13"/>
          <p:cNvSpPr txBox="1"/>
          <p:nvPr/>
        </p:nvSpPr>
        <p:spPr>
          <a:xfrm>
            <a:off x="78653" y="9712"/>
            <a:ext cx="6181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chemeClr val="dk1"/>
                </a:solidFill>
                <a:latin typeface="Calibri"/>
                <a:ea typeface="Calibri"/>
                <a:cs typeface="Calibri"/>
                <a:sym typeface="Calibri"/>
              </a:rPr>
              <a:t>Technical Stacks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4"/>
          <p:cNvSpPr txBox="1"/>
          <p:nvPr/>
        </p:nvSpPr>
        <p:spPr>
          <a:xfrm>
            <a:off x="0" y="940041"/>
            <a:ext cx="3327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Web Framework :</a:t>
            </a:r>
            <a:endParaRPr b="0" i="0" sz="1400" u="none" cap="none" strike="noStrike">
              <a:solidFill>
                <a:srgbClr val="000000"/>
              </a:solidFill>
              <a:latin typeface="Arial"/>
              <a:ea typeface="Arial"/>
              <a:cs typeface="Arial"/>
              <a:sym typeface="Arial"/>
            </a:endParaRPr>
          </a:p>
        </p:txBody>
      </p:sp>
      <p:pic>
        <p:nvPicPr>
          <p:cNvPr id="225" name="Google Shape;225;p14"/>
          <p:cNvPicPr preferRelativeResize="0"/>
          <p:nvPr/>
        </p:nvPicPr>
        <p:blipFill rotWithShape="1">
          <a:blip r:embed="rId3">
            <a:alphaModFix/>
          </a:blip>
          <a:srcRect b="0" l="0" r="0" t="0"/>
          <a:stretch/>
        </p:blipFill>
        <p:spPr>
          <a:xfrm>
            <a:off x="3503883" y="1525052"/>
            <a:ext cx="650559" cy="836241"/>
          </a:xfrm>
          <a:prstGeom prst="rect">
            <a:avLst/>
          </a:prstGeom>
          <a:noFill/>
          <a:ln>
            <a:noFill/>
          </a:ln>
        </p:spPr>
      </p:pic>
      <p:sp>
        <p:nvSpPr>
          <p:cNvPr id="226" name="Google Shape;226;p14"/>
          <p:cNvSpPr txBox="1"/>
          <p:nvPr/>
        </p:nvSpPr>
        <p:spPr>
          <a:xfrm>
            <a:off x="4746100" y="1506854"/>
            <a:ext cx="72075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Flask allows you to build a web application by providing tools, libraries, and technologies. This web application will be a web page, a wiki, or a big web-based calendar application or commercial website.</a:t>
            </a:r>
            <a:endParaRPr b="0" i="0" sz="1400" u="none" cap="none" strike="noStrike">
              <a:solidFill>
                <a:srgbClr val="000000"/>
              </a:solidFill>
              <a:latin typeface="Arial"/>
              <a:ea typeface="Arial"/>
              <a:cs typeface="Arial"/>
              <a:sym typeface="Arial"/>
            </a:endParaRPr>
          </a:p>
        </p:txBody>
      </p:sp>
      <p:pic>
        <p:nvPicPr>
          <p:cNvPr id="227" name="Google Shape;227;p14"/>
          <p:cNvPicPr preferRelativeResize="0"/>
          <p:nvPr/>
        </p:nvPicPr>
        <p:blipFill rotWithShape="1">
          <a:blip r:embed="rId4">
            <a:alphaModFix/>
          </a:blip>
          <a:srcRect b="0" l="0" r="0" t="0"/>
          <a:stretch/>
        </p:blipFill>
        <p:spPr>
          <a:xfrm>
            <a:off x="3109737" y="5344863"/>
            <a:ext cx="1438842" cy="1079962"/>
          </a:xfrm>
          <a:prstGeom prst="rect">
            <a:avLst/>
          </a:prstGeom>
          <a:noFill/>
          <a:ln>
            <a:noFill/>
          </a:ln>
        </p:spPr>
      </p:pic>
      <p:sp>
        <p:nvSpPr>
          <p:cNvPr id="228" name="Google Shape;228;p14"/>
          <p:cNvSpPr txBox="1"/>
          <p:nvPr/>
        </p:nvSpPr>
        <p:spPr>
          <a:xfrm>
            <a:off x="4786458" y="5530855"/>
            <a:ext cx="7126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Heroku is a container-based cloud Platform as a Service (PaaS). Developers use Heroku to deploy, manage, and scale modern apps.</a:t>
            </a:r>
            <a:endParaRPr b="0" i="0" sz="1400" u="none" cap="none" strike="noStrike">
              <a:solidFill>
                <a:srgbClr val="000000"/>
              </a:solidFill>
              <a:latin typeface="Arial"/>
              <a:ea typeface="Arial"/>
              <a:cs typeface="Arial"/>
              <a:sym typeface="Arial"/>
            </a:endParaRPr>
          </a:p>
        </p:txBody>
      </p:sp>
      <p:sp>
        <p:nvSpPr>
          <p:cNvPr id="229" name="Google Shape;229;p14"/>
          <p:cNvSpPr txBox="1"/>
          <p:nvPr/>
        </p:nvSpPr>
        <p:spPr>
          <a:xfrm>
            <a:off x="4746100" y="940053"/>
            <a:ext cx="7071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1600" u="none" cap="none" strike="noStrike">
              <a:solidFill>
                <a:srgbClr val="000000"/>
              </a:solidFill>
              <a:latin typeface="Arial"/>
              <a:ea typeface="Arial"/>
              <a:cs typeface="Arial"/>
              <a:sym typeface="Arial"/>
            </a:endParaRPr>
          </a:p>
        </p:txBody>
      </p:sp>
      <p:pic>
        <p:nvPicPr>
          <p:cNvPr id="230" name="Google Shape;230;p14"/>
          <p:cNvPicPr preferRelativeResize="0"/>
          <p:nvPr/>
        </p:nvPicPr>
        <p:blipFill rotWithShape="1">
          <a:blip r:embed="rId5">
            <a:alphaModFix/>
          </a:blip>
          <a:srcRect b="0" l="0" r="0" t="0"/>
          <a:stretch/>
        </p:blipFill>
        <p:spPr>
          <a:xfrm>
            <a:off x="3406588" y="3397291"/>
            <a:ext cx="845128" cy="911587"/>
          </a:xfrm>
          <a:prstGeom prst="rect">
            <a:avLst/>
          </a:prstGeom>
          <a:noFill/>
          <a:ln>
            <a:noFill/>
          </a:ln>
        </p:spPr>
      </p:pic>
      <p:sp>
        <p:nvSpPr>
          <p:cNvPr id="231" name="Google Shape;231;p14"/>
          <p:cNvSpPr txBox="1"/>
          <p:nvPr/>
        </p:nvSpPr>
        <p:spPr>
          <a:xfrm>
            <a:off x="4746100" y="3397300"/>
            <a:ext cx="63918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HTML (HyperText Markup Language) is the code that is used to structure a web page and its content. For example, content could be structured within a set of paragraphs, a list of bulleted points, or using images and data tables.</a:t>
            </a:r>
            <a:endParaRPr b="0" i="0" sz="1400" u="none" cap="none" strike="noStrike">
              <a:solidFill>
                <a:srgbClr val="000000"/>
              </a:solidFill>
              <a:latin typeface="Arial"/>
              <a:ea typeface="Arial"/>
              <a:cs typeface="Arial"/>
              <a:sym typeface="Arial"/>
            </a:endParaRPr>
          </a:p>
        </p:txBody>
      </p:sp>
      <p:sp>
        <p:nvSpPr>
          <p:cNvPr id="232" name="Google Shape;232;p14"/>
          <p:cNvSpPr/>
          <p:nvPr/>
        </p:nvSpPr>
        <p:spPr>
          <a:xfrm>
            <a:off x="89647" y="72950"/>
            <a:ext cx="12012600" cy="6390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14"/>
          <p:cNvSpPr txBox="1"/>
          <p:nvPr/>
        </p:nvSpPr>
        <p:spPr>
          <a:xfrm>
            <a:off x="89647" y="11926"/>
            <a:ext cx="3892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chemeClr val="dk1"/>
                </a:solidFill>
                <a:latin typeface="Calibri"/>
                <a:ea typeface="Calibri"/>
                <a:cs typeface="Calibri"/>
                <a:sym typeface="Calibri"/>
              </a:rPr>
              <a:t>Technical Stacks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5"/>
          <p:cNvSpPr txBox="1"/>
          <p:nvPr>
            <p:ph type="title"/>
          </p:nvPr>
        </p:nvSpPr>
        <p:spPr>
          <a:xfrm>
            <a:off x="228600" y="205455"/>
            <a:ext cx="10515600" cy="4801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Times New Roman"/>
              <a:buNone/>
            </a:pPr>
            <a:r>
              <a:rPr b="1" lang="en-US" sz="2800">
                <a:solidFill>
                  <a:schemeClr val="dk1"/>
                </a:solidFill>
                <a:latin typeface="Times New Roman"/>
                <a:ea typeface="Times New Roman"/>
                <a:cs typeface="Times New Roman"/>
                <a:sym typeface="Times New Roman"/>
              </a:rPr>
              <a:t>Project Architecture</a:t>
            </a:r>
            <a:endParaRPr/>
          </a:p>
        </p:txBody>
      </p:sp>
      <p:pic>
        <p:nvPicPr>
          <p:cNvPr id="239" name="Google Shape;239;p15"/>
          <p:cNvPicPr preferRelativeResize="0"/>
          <p:nvPr/>
        </p:nvPicPr>
        <p:blipFill rotWithShape="1">
          <a:blip r:embed="rId3">
            <a:alphaModFix/>
          </a:blip>
          <a:srcRect b="0" l="0" r="0" t="0"/>
          <a:stretch/>
        </p:blipFill>
        <p:spPr>
          <a:xfrm>
            <a:off x="115400" y="823675"/>
            <a:ext cx="11961201" cy="540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16"/>
          <p:cNvSpPr txBox="1"/>
          <p:nvPr/>
        </p:nvSpPr>
        <p:spPr>
          <a:xfrm>
            <a:off x="457264" y="887797"/>
            <a:ext cx="7561320" cy="901785"/>
          </a:xfrm>
          <a:prstGeom prst="rect">
            <a:avLst/>
          </a:prstGeom>
          <a:noFill/>
          <a:ln>
            <a:noFill/>
          </a:ln>
        </p:spPr>
        <p:txBody>
          <a:bodyPr anchorCtr="0" anchor="ctr" bIns="0" lIns="0" spcFirstLastPara="1" rIns="0" wrap="square" tIns="0">
            <a:spAutoFit/>
          </a:bodyPr>
          <a:lstStyle/>
          <a:p>
            <a:pPr indent="-76200" lvl="0" marL="28575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57150" marR="0" rtl="0" algn="l">
              <a:lnSpc>
                <a:spcPct val="90000"/>
              </a:lnSpc>
              <a:spcBef>
                <a:spcPts val="1200"/>
              </a:spcBef>
              <a:spcAft>
                <a:spcPts val="0"/>
              </a:spcAft>
              <a:buClr>
                <a:srgbClr val="000000"/>
              </a:buClr>
              <a:buSzPts val="3000"/>
              <a:buFont typeface="Arial"/>
              <a:buNone/>
            </a:pPr>
            <a:r>
              <a:t/>
            </a:r>
            <a:endParaRPr b="0" i="0" sz="3000" u="none" cap="none" strike="noStrike">
              <a:solidFill>
                <a:srgbClr val="FF0000"/>
              </a:solidFill>
              <a:latin typeface="Calibri"/>
              <a:ea typeface="Calibri"/>
              <a:cs typeface="Calibri"/>
              <a:sym typeface="Calibri"/>
            </a:endParaRPr>
          </a:p>
        </p:txBody>
      </p:sp>
      <p:sp>
        <p:nvSpPr>
          <p:cNvPr id="245" name="Google Shape;245;p16"/>
          <p:cNvSpPr txBox="1"/>
          <p:nvPr>
            <p:ph type="title"/>
          </p:nvPr>
        </p:nvSpPr>
        <p:spPr>
          <a:xfrm>
            <a:off x="0" y="98394"/>
            <a:ext cx="10515600" cy="742511"/>
          </a:xfrm>
          <a:prstGeom prst="rect">
            <a:avLst/>
          </a:prstGeom>
          <a:noFill/>
          <a:ln>
            <a:noFill/>
          </a:ln>
        </p:spPr>
        <p:txBody>
          <a:bodyPr anchorCtr="0" anchor="ctr" bIns="45700" lIns="91425" spcFirstLastPara="1" rIns="91425" wrap="square" tIns="45700">
            <a:spAutoFit/>
          </a:bodyPr>
          <a:lstStyle/>
          <a:p>
            <a:pPr indent="0" lvl="0" marL="76200" rtl="0" algn="l">
              <a:lnSpc>
                <a:spcPct val="150000"/>
              </a:lnSpc>
              <a:spcBef>
                <a:spcPts val="0"/>
              </a:spcBef>
              <a:spcAft>
                <a:spcPts val="0"/>
              </a:spcAft>
              <a:buClr>
                <a:schemeClr val="dk1"/>
              </a:buClr>
              <a:buSzPts val="1800"/>
              <a:buFont typeface="Times New Roman"/>
              <a:buNone/>
            </a:pPr>
            <a:r>
              <a:rPr lang="en-US" sz="3200">
                <a:solidFill>
                  <a:srgbClr val="202124"/>
                </a:solidFill>
                <a:latin typeface="Times New Roman"/>
                <a:ea typeface="Times New Roman"/>
                <a:cs typeface="Times New Roman"/>
                <a:sym typeface="Times New Roman"/>
              </a:rPr>
              <a:t>Data Collection</a:t>
            </a:r>
            <a:endParaRPr sz="3200">
              <a:solidFill>
                <a:srgbClr val="202124"/>
              </a:solidFill>
              <a:latin typeface="Times New Roman"/>
              <a:ea typeface="Times New Roman"/>
              <a:cs typeface="Times New Roman"/>
              <a:sym typeface="Times New Roman"/>
            </a:endParaRPr>
          </a:p>
        </p:txBody>
      </p:sp>
      <p:sp>
        <p:nvSpPr>
          <p:cNvPr id="246" name="Google Shape;246;p16"/>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7" name="Google Shape;247;p16"/>
          <p:cNvSpPr/>
          <p:nvPr/>
        </p:nvSpPr>
        <p:spPr>
          <a:xfrm>
            <a:off x="228631" y="886952"/>
            <a:ext cx="8018585" cy="452431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Data collection</a:t>
            </a:r>
            <a:r>
              <a:rPr b="0" i="0" lang="en-US" sz="1800" u="none" cap="none" strike="noStrike">
                <a:solidFill>
                  <a:srgbClr val="000000"/>
                </a:solidFill>
                <a:latin typeface="Times New Roman"/>
                <a:ea typeface="Times New Roman"/>
                <a:cs typeface="Times New Roman"/>
                <a:sym typeface="Times New Roman"/>
              </a:rPr>
              <a:t> is defined as the procedure of collecting, measuring and analyzing accurate insights for research using standard validated techniques</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203200" lvl="0" marL="342900" marR="0" rtl="0" algn="l">
              <a:lnSpc>
                <a:spcPct val="150000"/>
              </a:lnSpc>
              <a:spcBef>
                <a:spcPts val="0"/>
              </a:spcBef>
              <a:spcAft>
                <a:spcPts val="0"/>
              </a:spcAft>
              <a:buClr>
                <a:schemeClr val="dk1"/>
              </a:buClr>
              <a:buSzPts val="22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203200" lvl="0" marL="342900" marR="0" rtl="0" algn="l">
              <a:lnSpc>
                <a:spcPct val="150000"/>
              </a:lnSpc>
              <a:spcBef>
                <a:spcPts val="0"/>
              </a:spcBef>
              <a:spcAft>
                <a:spcPts val="0"/>
              </a:spcAft>
              <a:buClr>
                <a:schemeClr val="dk1"/>
              </a:buClr>
              <a:buSzPts val="22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203200" lvl="0" marL="342900" marR="0" rtl="0" algn="l">
              <a:lnSpc>
                <a:spcPct val="150000"/>
              </a:lnSpc>
              <a:spcBef>
                <a:spcPts val="0"/>
              </a:spcBef>
              <a:spcAft>
                <a:spcPts val="0"/>
              </a:spcAft>
              <a:buClr>
                <a:schemeClr val="dk1"/>
              </a:buClr>
              <a:buSzPts val="22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203200" lvl="0" marL="342900" marR="0" rtl="0" algn="l">
              <a:lnSpc>
                <a:spcPct val="150000"/>
              </a:lnSpc>
              <a:spcBef>
                <a:spcPts val="0"/>
              </a:spcBef>
              <a:spcAft>
                <a:spcPts val="0"/>
              </a:spcAft>
              <a:buClr>
                <a:schemeClr val="dk1"/>
              </a:buClr>
              <a:buSzPts val="22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Data is collected through primary sources like surveys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We created a Google form based on our requirement</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 name="Google Shape;248;p16"/>
          <p:cNvSpPr/>
          <p:nvPr/>
        </p:nvSpPr>
        <p:spPr>
          <a:xfrm>
            <a:off x="572841" y="2214822"/>
            <a:ext cx="3009900" cy="558800"/>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Source of Data</a:t>
            </a:r>
            <a:endParaRPr b="0" i="0" sz="1400" u="none" cap="none" strike="noStrike">
              <a:solidFill>
                <a:srgbClr val="000000"/>
              </a:solidFill>
              <a:latin typeface="Arial"/>
              <a:ea typeface="Arial"/>
              <a:cs typeface="Arial"/>
              <a:sym typeface="Arial"/>
            </a:endParaRPr>
          </a:p>
        </p:txBody>
      </p:sp>
      <p:grpSp>
        <p:nvGrpSpPr>
          <p:cNvPr id="249" name="Google Shape;249;p16"/>
          <p:cNvGrpSpPr/>
          <p:nvPr/>
        </p:nvGrpSpPr>
        <p:grpSpPr>
          <a:xfrm>
            <a:off x="4547664" y="2365317"/>
            <a:ext cx="983615" cy="257810"/>
            <a:chOff x="3694288" y="1129031"/>
            <a:chExt cx="983615" cy="257810"/>
          </a:xfrm>
        </p:grpSpPr>
        <p:sp>
          <p:nvSpPr>
            <p:cNvPr id="250" name="Google Shape;250;p16"/>
            <p:cNvSpPr/>
            <p:nvPr/>
          </p:nvSpPr>
          <p:spPr>
            <a:xfrm>
              <a:off x="3694288" y="1129031"/>
              <a:ext cx="983615" cy="257810"/>
            </a:xfrm>
            <a:custGeom>
              <a:rect b="b" l="l" r="r" t="t"/>
              <a:pathLst>
                <a:path extrusionOk="0" h="257809" w="983614">
                  <a:moveTo>
                    <a:pt x="854240" y="257578"/>
                  </a:moveTo>
                  <a:lnTo>
                    <a:pt x="854240" y="193183"/>
                  </a:lnTo>
                  <a:lnTo>
                    <a:pt x="0" y="193183"/>
                  </a:lnTo>
                  <a:lnTo>
                    <a:pt x="0" y="64394"/>
                  </a:lnTo>
                  <a:lnTo>
                    <a:pt x="854240" y="64394"/>
                  </a:lnTo>
                  <a:lnTo>
                    <a:pt x="854240" y="0"/>
                  </a:lnTo>
                  <a:lnTo>
                    <a:pt x="983030" y="128789"/>
                  </a:lnTo>
                  <a:lnTo>
                    <a:pt x="854240" y="257578"/>
                  </a:lnTo>
                  <a:close/>
                </a:path>
              </a:pathLst>
            </a:cu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1" name="Google Shape;251;p16"/>
            <p:cNvSpPr/>
            <p:nvPr/>
          </p:nvSpPr>
          <p:spPr>
            <a:xfrm>
              <a:off x="3694288" y="1129031"/>
              <a:ext cx="983615" cy="257810"/>
            </a:xfrm>
            <a:custGeom>
              <a:rect b="b" l="l" r="r" t="t"/>
              <a:pathLst>
                <a:path extrusionOk="0" h="257809" w="983614">
                  <a:moveTo>
                    <a:pt x="854240" y="257578"/>
                  </a:moveTo>
                  <a:lnTo>
                    <a:pt x="854240" y="193183"/>
                  </a:lnTo>
                  <a:lnTo>
                    <a:pt x="0" y="193183"/>
                  </a:lnTo>
                  <a:lnTo>
                    <a:pt x="0" y="64394"/>
                  </a:lnTo>
                  <a:lnTo>
                    <a:pt x="854240" y="64394"/>
                  </a:lnTo>
                  <a:lnTo>
                    <a:pt x="854240" y="0"/>
                  </a:lnTo>
                  <a:lnTo>
                    <a:pt x="983030" y="128789"/>
                  </a:lnTo>
                  <a:lnTo>
                    <a:pt x="854240" y="257578"/>
                  </a:lnTo>
                  <a:close/>
                </a:path>
              </a:pathLst>
            </a:cu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16"/>
          <p:cNvSpPr/>
          <p:nvPr/>
        </p:nvSpPr>
        <p:spPr>
          <a:xfrm>
            <a:off x="6996096" y="2214822"/>
            <a:ext cx="3009900" cy="550545"/>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Surveys</a:t>
            </a:r>
            <a:endParaRPr b="0" i="0" sz="1400" u="none" cap="none" strike="noStrike">
              <a:solidFill>
                <a:srgbClr val="000000"/>
              </a:solidFill>
              <a:latin typeface="Arial"/>
              <a:ea typeface="Arial"/>
              <a:cs typeface="Arial"/>
              <a:sym typeface="Arial"/>
            </a:endParaRPr>
          </a:p>
        </p:txBody>
      </p:sp>
      <p:pic>
        <p:nvPicPr>
          <p:cNvPr descr="guide to create surveys" id="253" name="Google Shape;253;p16"/>
          <p:cNvPicPr preferRelativeResize="0"/>
          <p:nvPr/>
        </p:nvPicPr>
        <p:blipFill rotWithShape="1">
          <a:blip r:embed="rId3">
            <a:alphaModFix/>
          </a:blip>
          <a:srcRect b="0" l="0" r="0" t="0"/>
          <a:stretch/>
        </p:blipFill>
        <p:spPr>
          <a:xfrm>
            <a:off x="6186788" y="3163499"/>
            <a:ext cx="4628515" cy="314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17"/>
          <p:cNvSpPr txBox="1"/>
          <p:nvPr/>
        </p:nvSpPr>
        <p:spPr>
          <a:xfrm>
            <a:off x="0" y="925419"/>
            <a:ext cx="7561320" cy="901785"/>
          </a:xfrm>
          <a:prstGeom prst="rect">
            <a:avLst/>
          </a:prstGeom>
          <a:noFill/>
          <a:ln>
            <a:noFill/>
          </a:ln>
        </p:spPr>
        <p:txBody>
          <a:bodyPr anchorCtr="0" anchor="ctr" bIns="0" lIns="0" spcFirstLastPara="1" rIns="0" wrap="square" tIns="0">
            <a:spAutoFit/>
          </a:bodyPr>
          <a:lstStyle/>
          <a:p>
            <a:pPr indent="-76200" lvl="0" marL="28575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57150" marR="0" rtl="0" algn="l">
              <a:lnSpc>
                <a:spcPct val="90000"/>
              </a:lnSpc>
              <a:spcBef>
                <a:spcPts val="1200"/>
              </a:spcBef>
              <a:spcAft>
                <a:spcPts val="0"/>
              </a:spcAft>
              <a:buClr>
                <a:srgbClr val="000000"/>
              </a:buClr>
              <a:buSzPts val="3000"/>
              <a:buFont typeface="Arial"/>
              <a:buNone/>
            </a:pPr>
            <a:r>
              <a:t/>
            </a:r>
            <a:endParaRPr b="0" i="0" sz="3000" u="none" cap="none" strike="noStrike">
              <a:solidFill>
                <a:srgbClr val="FF0000"/>
              </a:solidFill>
              <a:latin typeface="Calibri"/>
              <a:ea typeface="Calibri"/>
              <a:cs typeface="Calibri"/>
              <a:sym typeface="Calibri"/>
            </a:endParaRPr>
          </a:p>
        </p:txBody>
      </p:sp>
      <p:sp>
        <p:nvSpPr>
          <p:cNvPr id="259" name="Google Shape;259;p17"/>
          <p:cNvSpPr txBox="1"/>
          <p:nvPr>
            <p:ph type="title"/>
          </p:nvPr>
        </p:nvSpPr>
        <p:spPr>
          <a:xfrm>
            <a:off x="254358" y="18926"/>
            <a:ext cx="10515600" cy="742511"/>
          </a:xfrm>
          <a:prstGeom prst="rect">
            <a:avLst/>
          </a:prstGeom>
          <a:noFill/>
          <a:ln>
            <a:noFill/>
          </a:ln>
        </p:spPr>
        <p:txBody>
          <a:bodyPr anchorCtr="0" anchor="ctr" bIns="45700" lIns="91425" spcFirstLastPara="1" rIns="91425" wrap="square" tIns="45700">
            <a:spAutoFit/>
          </a:bodyPr>
          <a:lstStyle/>
          <a:p>
            <a:pPr indent="0" lvl="0" marL="76200" rtl="0" algn="l">
              <a:lnSpc>
                <a:spcPct val="150000"/>
              </a:lnSpc>
              <a:spcBef>
                <a:spcPts val="0"/>
              </a:spcBef>
              <a:spcAft>
                <a:spcPts val="0"/>
              </a:spcAft>
              <a:buClr>
                <a:schemeClr val="dk1"/>
              </a:buClr>
              <a:buSzPts val="1800"/>
              <a:buFont typeface="Times New Roman"/>
              <a:buNone/>
            </a:pPr>
            <a:r>
              <a:rPr lang="en-US" sz="3200">
                <a:solidFill>
                  <a:srgbClr val="202124"/>
                </a:solidFill>
                <a:latin typeface="Times New Roman"/>
                <a:ea typeface="Times New Roman"/>
                <a:cs typeface="Times New Roman"/>
                <a:sym typeface="Times New Roman"/>
              </a:rPr>
              <a:t>Data Understanding</a:t>
            </a:r>
            <a:endParaRPr/>
          </a:p>
        </p:txBody>
      </p:sp>
      <p:sp>
        <p:nvSpPr>
          <p:cNvPr id="260" name="Google Shape;260;p17"/>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1" name="Google Shape;261;p17"/>
          <p:cNvSpPr/>
          <p:nvPr/>
        </p:nvSpPr>
        <p:spPr>
          <a:xfrm>
            <a:off x="254358" y="925419"/>
            <a:ext cx="8718997" cy="5324406"/>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2600"/>
              <a:buFont typeface="Arial"/>
              <a:buNone/>
            </a:pPr>
            <a:r>
              <a:rPr b="1" i="0" lang="en-US" sz="2600" u="sng" cap="none" strike="noStrike">
                <a:solidFill>
                  <a:schemeClr val="dk1"/>
                </a:solidFill>
                <a:latin typeface="Times New Roman"/>
                <a:ea typeface="Times New Roman"/>
                <a:cs typeface="Times New Roman"/>
                <a:sym typeface="Times New Roman"/>
              </a:rPr>
              <a:t>Attribute Information:</a:t>
            </a:r>
            <a:endParaRPr b="0" i="0" sz="2600" u="none" cap="none" strike="noStrike">
              <a:solidFill>
                <a:schemeClr val="dk1"/>
              </a:solidFill>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Name</a:t>
            </a:r>
            <a:r>
              <a:rPr b="1" i="0" lang="en-US" sz="1900" u="none" cap="none" strike="noStrike">
                <a:solidFill>
                  <a:schemeClr val="dk1"/>
                </a:solidFill>
                <a:latin typeface="Times New Roman"/>
                <a:ea typeface="Times New Roman"/>
                <a:cs typeface="Times New Roman"/>
                <a:sym typeface="Times New Roman"/>
              </a:rPr>
              <a:t>:</a:t>
            </a:r>
            <a:r>
              <a:rPr b="0" i="0" lang="en-US" sz="1900" u="none" cap="none" strike="noStrike">
                <a:solidFill>
                  <a:schemeClr val="dk1"/>
                </a:solidFill>
                <a:latin typeface="Times New Roman"/>
                <a:ea typeface="Times New Roman"/>
                <a:cs typeface="Times New Roman"/>
                <a:sym typeface="Times New Roman"/>
              </a:rPr>
              <a:t> name of the participant.</a:t>
            </a:r>
            <a:endParaRPr b="0" i="0" sz="1900" u="none" cap="none" strike="noStrike">
              <a:solidFill>
                <a:schemeClr val="dk1"/>
              </a:solidFill>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Gender</a:t>
            </a:r>
            <a:r>
              <a:rPr b="1" i="0" lang="en-US" sz="1800" u="none" cap="none" strike="noStrike">
                <a:solidFill>
                  <a:schemeClr val="dk1"/>
                </a:solidFill>
                <a:latin typeface="Times New Roman"/>
                <a:ea typeface="Times New Roman"/>
                <a:cs typeface="Times New Roman"/>
                <a:sym typeface="Times New Roman"/>
              </a:rPr>
              <a:t>:</a:t>
            </a:r>
            <a:r>
              <a:rPr b="0" i="0" lang="en-US" sz="1800" u="none" cap="none" strike="noStrike">
                <a:solidFill>
                  <a:schemeClr val="dk1"/>
                </a:solidFill>
                <a:latin typeface="Times New Roman"/>
                <a:ea typeface="Times New Roman"/>
                <a:cs typeface="Times New Roman"/>
                <a:sym typeface="Times New Roman"/>
              </a:rPr>
              <a:t> gender of the particip</a:t>
            </a:r>
            <a:r>
              <a:rPr lang="en-US" sz="1800">
                <a:solidFill>
                  <a:schemeClr val="dk1"/>
                </a:solidFill>
                <a:latin typeface="Times New Roman"/>
                <a:ea typeface="Times New Roman"/>
                <a:cs typeface="Times New Roman"/>
                <a:sym typeface="Times New Roman"/>
              </a:rPr>
              <a:t>a</a:t>
            </a:r>
            <a:r>
              <a:rPr b="0" i="0" lang="en-US" sz="1800" u="none" cap="none" strike="noStrike">
                <a:solidFill>
                  <a:schemeClr val="dk1"/>
                </a:solidFill>
                <a:latin typeface="Times New Roman"/>
                <a:ea typeface="Times New Roman"/>
                <a:cs typeface="Times New Roman"/>
                <a:sym typeface="Times New Roman"/>
              </a:rPr>
              <a:t>nt. Nominal.</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UG stream</a:t>
            </a:r>
            <a:r>
              <a:rPr b="1" i="0" lang="en-US" sz="1800" u="none" cap="none" strike="noStrike">
                <a:solidFill>
                  <a:schemeClr val="dk1"/>
                </a:solidFill>
                <a:latin typeface="Times New Roman"/>
                <a:ea typeface="Times New Roman"/>
                <a:cs typeface="Times New Roman"/>
                <a:sym typeface="Times New Roman"/>
              </a:rPr>
              <a:t>:</a:t>
            </a:r>
            <a:r>
              <a:rPr b="0" i="0" lang="en-US" sz="1800" u="none" cap="none" strike="noStrike">
                <a:solidFill>
                  <a:schemeClr val="dk1"/>
                </a:solidFill>
                <a:latin typeface="Times New Roman"/>
                <a:ea typeface="Times New Roman"/>
                <a:cs typeface="Times New Roman"/>
                <a:sym typeface="Times New Roman"/>
              </a:rPr>
              <a:t> participants ug stream Nominal.</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UG specialization</a:t>
            </a:r>
            <a:r>
              <a:rPr b="1" i="0" lang="en-US" sz="1800" u="none" cap="none" strike="noStrike">
                <a:solidFill>
                  <a:schemeClr val="dk1"/>
                </a:solidFill>
                <a:latin typeface="Times New Roman"/>
                <a:ea typeface="Times New Roman"/>
                <a:cs typeface="Times New Roman"/>
                <a:sym typeface="Times New Roman"/>
              </a:rPr>
              <a:t>:</a:t>
            </a:r>
            <a:r>
              <a:rPr b="0" i="0" lang="en-US" sz="1800" u="none" cap="none" strike="noStrike">
                <a:solidFill>
                  <a:schemeClr val="dk1"/>
                </a:solidFill>
                <a:latin typeface="Times New Roman"/>
                <a:ea typeface="Times New Roman"/>
                <a:cs typeface="Times New Roman"/>
                <a:sym typeface="Times New Roman"/>
              </a:rPr>
              <a:t> UG specialization subject.</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Interests</a:t>
            </a:r>
            <a:r>
              <a:rPr b="1" i="0" lang="en-US" sz="1800" u="none" cap="none" strike="noStrike">
                <a:solidFill>
                  <a:schemeClr val="dk1"/>
                </a:solidFill>
                <a:latin typeface="Times New Roman"/>
                <a:ea typeface="Times New Roman"/>
                <a:cs typeface="Times New Roman"/>
                <a:sym typeface="Times New Roman"/>
              </a:rPr>
              <a:t>:</a:t>
            </a:r>
            <a:r>
              <a:rPr b="0" i="0" lang="en-US" sz="1800" u="none" cap="none" strike="noStrike">
                <a:solidFill>
                  <a:schemeClr val="dk1"/>
                </a:solidFill>
                <a:latin typeface="Times New Roman"/>
                <a:ea typeface="Times New Roman"/>
                <a:cs typeface="Times New Roman"/>
                <a:sym typeface="Times New Roman"/>
              </a:rPr>
              <a:t> Areas they are interested in.</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Skills</a:t>
            </a:r>
            <a:r>
              <a:rPr b="1" i="0" lang="en-US" sz="18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skills they are good at.</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UG percentage/CGPA</a:t>
            </a:r>
            <a:r>
              <a:rPr b="1" i="0" lang="en-US" sz="1800" u="none" cap="none" strike="noStrike">
                <a:solidFill>
                  <a:schemeClr val="dk1"/>
                </a:solidFill>
                <a:latin typeface="Times New Roman"/>
                <a:ea typeface="Times New Roman"/>
                <a:cs typeface="Times New Roman"/>
                <a:sym typeface="Times New Roman"/>
              </a:rPr>
              <a:t>:</a:t>
            </a:r>
            <a:r>
              <a:rPr b="0" i="0" lang="en-US" sz="1800" u="none" cap="none" strike="noStrike">
                <a:solidFill>
                  <a:schemeClr val="dk1"/>
                </a:solidFill>
                <a:latin typeface="Times New Roman"/>
                <a:ea typeface="Times New Roman"/>
                <a:cs typeface="Times New Roman"/>
                <a:sym typeface="Times New Roman"/>
              </a:rPr>
              <a:t> Their CGPA/percentage obtained in UG.</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Certification</a:t>
            </a:r>
            <a:r>
              <a:rPr b="1" i="0" lang="en-US" sz="1800" u="none" cap="none" strike="noStrike">
                <a:solidFill>
                  <a:schemeClr val="dk1"/>
                </a:solidFill>
                <a:latin typeface="Times New Roman"/>
                <a:ea typeface="Times New Roman"/>
                <a:cs typeface="Times New Roman"/>
                <a:sym typeface="Times New Roman"/>
              </a:rPr>
              <a:t>:</a:t>
            </a:r>
            <a:r>
              <a:rPr b="0" i="0" lang="en-US" sz="1800" u="none" cap="none" strike="noStrike">
                <a:solidFill>
                  <a:schemeClr val="dk1"/>
                </a:solidFill>
                <a:latin typeface="Times New Roman"/>
                <a:ea typeface="Times New Roman"/>
                <a:cs typeface="Times New Roman"/>
                <a:sym typeface="Times New Roman"/>
              </a:rPr>
              <a:t> If they did any certifications(YES/NO).Nominal</a:t>
            </a:r>
            <a:endParaRPr b="0" i="0" sz="1400" u="none" cap="none" strike="noStrike">
              <a:solidFill>
                <a:srgbClr val="000000"/>
              </a:solidFill>
              <a:latin typeface="Arial"/>
              <a:ea typeface="Arial"/>
              <a:cs typeface="Arial"/>
              <a:sym typeface="Arial"/>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Certification Title </a:t>
            </a:r>
            <a:r>
              <a:rPr b="0" i="0" lang="en-US" sz="1800" u="none" cap="none" strike="noStrike">
                <a:solidFill>
                  <a:schemeClr val="dk1"/>
                </a:solidFill>
                <a:latin typeface="Times New Roman"/>
                <a:ea typeface="Times New Roman"/>
                <a:cs typeface="Times New Roman"/>
                <a:sym typeface="Times New Roman"/>
              </a:rPr>
              <a:t>: if certification is yes, then title of the certification.</a:t>
            </a:r>
            <a:endParaRPr b="0" i="0" sz="1400" u="none" cap="none" strike="noStrike">
              <a:solidFill>
                <a:srgbClr val="000000"/>
              </a:solidFill>
              <a:latin typeface="Arial"/>
              <a:ea typeface="Arial"/>
              <a:cs typeface="Arial"/>
              <a:sym typeface="Arial"/>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Working</a:t>
            </a:r>
            <a:r>
              <a:rPr b="0" i="0" lang="en-US" sz="1800" u="none" cap="none" strike="noStrike">
                <a:solidFill>
                  <a:schemeClr val="dk1"/>
                </a:solidFill>
                <a:latin typeface="Times New Roman"/>
                <a:ea typeface="Times New Roman"/>
                <a:cs typeface="Times New Roman"/>
                <a:sym typeface="Times New Roman"/>
              </a:rPr>
              <a:t>: Are they working or not(YES/NO).Nominal</a:t>
            </a:r>
            <a:endParaRPr b="0" i="0" sz="1400" u="none" cap="none" strike="noStrike">
              <a:solidFill>
                <a:srgbClr val="000000"/>
              </a:solidFill>
              <a:latin typeface="Arial"/>
              <a:ea typeface="Arial"/>
              <a:cs typeface="Arial"/>
              <a:sym typeface="Arial"/>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Job title</a:t>
            </a:r>
            <a:r>
              <a:rPr b="0" i="0" lang="en-US" sz="1800" u="none" cap="none" strike="noStrike">
                <a:solidFill>
                  <a:schemeClr val="dk1"/>
                </a:solidFill>
                <a:latin typeface="Times New Roman"/>
                <a:ea typeface="Times New Roman"/>
                <a:cs typeface="Times New Roman"/>
                <a:sym typeface="Times New Roman"/>
              </a:rPr>
              <a:t>: If they are working then what is their job title.</a:t>
            </a:r>
            <a:endParaRPr b="0" i="0" sz="1400" u="none" cap="none" strike="noStrike">
              <a:solidFill>
                <a:srgbClr val="000000"/>
              </a:solidFill>
              <a:latin typeface="Arial"/>
              <a:ea typeface="Arial"/>
              <a:cs typeface="Arial"/>
              <a:sym typeface="Arial"/>
            </a:endParaRPr>
          </a:p>
          <a:p>
            <a:pPr indent="-285750" lvl="0" marL="285750" marR="0" rtl="0" algn="l">
              <a:lnSpc>
                <a:spcPct val="107000"/>
              </a:lnSpc>
              <a:spcBef>
                <a:spcPts val="800"/>
              </a:spcBef>
              <a:spcAft>
                <a:spcPts val="0"/>
              </a:spcAft>
              <a:buClr>
                <a:schemeClr val="dk1"/>
              </a:buClr>
              <a:buSzPts val="1800"/>
              <a:buFont typeface="Arial"/>
              <a:buChar char="•"/>
            </a:pPr>
            <a:r>
              <a:rPr b="1" i="0" lang="en-US" sz="1800" u="sng" cap="none" strike="noStrike">
                <a:solidFill>
                  <a:schemeClr val="dk1"/>
                </a:solidFill>
                <a:latin typeface="Times New Roman"/>
                <a:ea typeface="Times New Roman"/>
                <a:cs typeface="Times New Roman"/>
                <a:sym typeface="Times New Roman"/>
              </a:rPr>
              <a:t>Post graduation</a:t>
            </a:r>
            <a:r>
              <a:rPr b="0" i="0" lang="en-US" sz="1800" u="none" cap="none" strike="noStrike">
                <a:solidFill>
                  <a:schemeClr val="dk1"/>
                </a:solidFill>
                <a:latin typeface="Times New Roman"/>
                <a:ea typeface="Times New Roman"/>
                <a:cs typeface="Times New Roman"/>
                <a:sym typeface="Times New Roman"/>
              </a:rPr>
              <a:t>: If they done any PG, if yes what is their post graduation.</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8"/>
          <p:cNvSpPr txBox="1"/>
          <p:nvPr>
            <p:ph type="title"/>
          </p:nvPr>
        </p:nvSpPr>
        <p:spPr>
          <a:xfrm>
            <a:off x="228600" y="177755"/>
            <a:ext cx="10515600" cy="5355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200"/>
              <a:buFont typeface="Georgia"/>
              <a:buNone/>
            </a:pPr>
            <a:r>
              <a:rPr lang="en-US" sz="3200"/>
              <a:t>Data Understanding</a:t>
            </a:r>
            <a:endParaRPr/>
          </a:p>
        </p:txBody>
      </p:sp>
      <p:sp>
        <p:nvSpPr>
          <p:cNvPr id="267" name="Google Shape;267;p18"/>
          <p:cNvSpPr/>
          <p:nvPr/>
        </p:nvSpPr>
        <p:spPr>
          <a:xfrm>
            <a:off x="138446" y="999943"/>
            <a:ext cx="11285113" cy="685059"/>
          </a:xfrm>
          <a:prstGeom prst="rect">
            <a:avLst/>
          </a:prstGeom>
          <a:noFill/>
          <a:ln>
            <a:noFill/>
          </a:ln>
        </p:spPr>
        <p:txBody>
          <a:bodyPr anchorCtr="0" anchor="t" bIns="45700" lIns="91425" spcFirstLastPara="1" rIns="91425" wrap="square" tIns="45700">
            <a:noAutofit/>
          </a:bodyPr>
          <a:lstStyle/>
          <a:p>
            <a:pPr indent="-190500" lvl="0" marL="202565" marR="5080" rtl="0" algn="l">
              <a:lnSpc>
                <a:spcPct val="107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In this model the data is analysed when the new details are entered and the model match it to the dataset and recommends the jobs on the basis of results we got from sigmoid function.</a:t>
            </a:r>
            <a:endParaRPr b="0" i="0" sz="1400" u="none" cap="none" strike="noStrike">
              <a:solidFill>
                <a:srgbClr val="000000"/>
              </a:solidFill>
              <a:latin typeface="Arial"/>
              <a:ea typeface="Arial"/>
              <a:cs typeface="Arial"/>
              <a:sym typeface="Arial"/>
            </a:endParaRPr>
          </a:p>
        </p:txBody>
      </p:sp>
      <p:graphicFrame>
        <p:nvGraphicFramePr>
          <p:cNvPr id="268" name="Google Shape;268;p18"/>
          <p:cNvGraphicFramePr/>
          <p:nvPr/>
        </p:nvGraphicFramePr>
        <p:xfrm>
          <a:off x="331629" y="1971659"/>
          <a:ext cx="3000000" cy="3000000"/>
        </p:xfrm>
        <a:graphic>
          <a:graphicData uri="http://schemas.openxmlformats.org/drawingml/2006/table">
            <a:tbl>
              <a:tblPr bandRow="1" firstRow="1">
                <a:noFill/>
                <a:tableStyleId>{D1312B2C-1E49-4EEE-A564-527F2ED3EAB7}</a:tableStyleId>
              </a:tblPr>
              <a:tblGrid>
                <a:gridCol w="2251500"/>
                <a:gridCol w="5973775"/>
                <a:gridCol w="1429725"/>
                <a:gridCol w="1874800"/>
              </a:tblGrid>
              <a:tr h="613300">
                <a:tc gridSpan="4">
                  <a:txBody>
                    <a:bodyPr/>
                    <a:lstStyle/>
                    <a:p>
                      <a:pPr indent="0" lvl="0" marL="0" marR="0" rtl="0" algn="ctr">
                        <a:lnSpc>
                          <a:spcPct val="119000"/>
                        </a:lnSpc>
                        <a:spcBef>
                          <a:spcPts val="0"/>
                        </a:spcBef>
                        <a:spcAft>
                          <a:spcPts val="0"/>
                        </a:spcAft>
                        <a:buClr>
                          <a:srgbClr val="000000"/>
                        </a:buClr>
                        <a:buSzPts val="2000"/>
                        <a:buFont typeface="Arial"/>
                        <a:buNone/>
                      </a:pPr>
                      <a:r>
                        <a:rPr b="1" lang="en-US" sz="2000" u="none" cap="none" strike="noStrike">
                          <a:solidFill>
                            <a:srgbClr val="FFFFFF"/>
                          </a:solidFill>
                          <a:latin typeface="Calibri"/>
                          <a:ea typeface="Calibri"/>
                          <a:cs typeface="Calibri"/>
                          <a:sym typeface="Calibri"/>
                        </a:rPr>
                        <a:t>Data Dictionary</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2C4"/>
                    </a:solidFill>
                  </a:tcPr>
                </a:tc>
                <a:tc hMerge="1"/>
                <a:tc hMerge="1"/>
                <a:tc hMerge="1"/>
              </a:tr>
              <a:tr h="613300">
                <a:tc>
                  <a:txBody>
                    <a:bodyPr/>
                    <a:lstStyle/>
                    <a:p>
                      <a:pPr indent="0" lvl="0" marL="47625" marR="0" rtl="0" algn="l">
                        <a:lnSpc>
                          <a:spcPct val="119000"/>
                        </a:lnSpc>
                        <a:spcBef>
                          <a:spcPts val="0"/>
                        </a:spcBef>
                        <a:spcAft>
                          <a:spcPts val="0"/>
                        </a:spcAft>
                        <a:buClr>
                          <a:srgbClr val="000000"/>
                        </a:buClr>
                        <a:buSzPts val="2000"/>
                        <a:buFont typeface="Arial"/>
                        <a:buNone/>
                      </a:pPr>
                      <a:r>
                        <a:rPr b="1" lang="en-US" sz="2000" u="none" cap="none" strike="noStrike">
                          <a:solidFill>
                            <a:srgbClr val="FFFFFF"/>
                          </a:solidFill>
                          <a:latin typeface="Calibri"/>
                          <a:ea typeface="Calibri"/>
                          <a:cs typeface="Calibri"/>
                          <a:sym typeface="Calibri"/>
                        </a:rPr>
                        <a:t>Name of the Feature</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Description</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Nature</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Type of Variable</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613300">
                <a:tc>
                  <a:txBody>
                    <a:bodyPr/>
                    <a:lstStyle/>
                    <a:p>
                      <a:pPr indent="0" lvl="0" marL="47625" marR="0" rtl="0" algn="l">
                        <a:lnSpc>
                          <a:spcPct val="119000"/>
                        </a:lnSpc>
                        <a:spcBef>
                          <a:spcPts val="0"/>
                        </a:spcBef>
                        <a:spcAft>
                          <a:spcPts val="0"/>
                        </a:spcAft>
                        <a:buClr>
                          <a:srgbClr val="000000"/>
                        </a:buClr>
                        <a:buSzPts val="2000"/>
                        <a:buFont typeface="Arial"/>
                        <a:buNone/>
                      </a:pPr>
                      <a:r>
                        <a:rPr b="1" lang="en-US" sz="2000" u="none" cap="none" strike="noStrike">
                          <a:solidFill>
                            <a:srgbClr val="FFFFFF"/>
                          </a:solidFill>
                          <a:latin typeface="Calibri"/>
                          <a:ea typeface="Calibri"/>
                          <a:cs typeface="Calibri"/>
                          <a:sym typeface="Calibri"/>
                        </a:rPr>
                        <a:t>Skills</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Skills set of an individual</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BF4"/>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Qualitative</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BF4"/>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Categorical</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BF4"/>
                    </a:solidFill>
                  </a:tcPr>
                </a:tc>
              </a:tr>
              <a:tr h="613300">
                <a:tc>
                  <a:txBody>
                    <a:bodyPr/>
                    <a:lstStyle/>
                    <a:p>
                      <a:pPr indent="0" lvl="0" marL="47625" marR="0" rtl="0" algn="l">
                        <a:lnSpc>
                          <a:spcPct val="119000"/>
                        </a:lnSpc>
                        <a:spcBef>
                          <a:spcPts val="0"/>
                        </a:spcBef>
                        <a:spcAft>
                          <a:spcPts val="0"/>
                        </a:spcAft>
                        <a:buClr>
                          <a:srgbClr val="000000"/>
                        </a:buClr>
                        <a:buSzPts val="2000"/>
                        <a:buFont typeface="Arial"/>
                        <a:buNone/>
                      </a:pPr>
                      <a:r>
                        <a:rPr b="1" lang="en-US" sz="2000" u="none" cap="none" strike="noStrike">
                          <a:solidFill>
                            <a:srgbClr val="FFFFFF"/>
                          </a:solidFill>
                          <a:latin typeface="Calibri"/>
                          <a:ea typeface="Calibri"/>
                          <a:cs typeface="Calibri"/>
                          <a:sym typeface="Calibri"/>
                        </a:rPr>
                        <a:t>Interests</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Fields in which an individual have interest </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47625" marR="0" rtl="0" algn="l">
                        <a:lnSpc>
                          <a:spcPct val="119000"/>
                        </a:lnSpc>
                        <a:spcBef>
                          <a:spcPts val="0"/>
                        </a:spcBef>
                        <a:spcAft>
                          <a:spcPts val="0"/>
                        </a:spcAft>
                        <a:buClr>
                          <a:schemeClr val="dk1"/>
                        </a:buClr>
                        <a:buSzPts val="2000"/>
                        <a:buFont typeface="Calibri"/>
                        <a:buNone/>
                      </a:pPr>
                      <a:r>
                        <a:rPr lang="en-US" sz="2000" u="none" cap="none" strike="noStrike">
                          <a:latin typeface="Calibri"/>
                          <a:ea typeface="Calibri"/>
                          <a:cs typeface="Calibri"/>
                          <a:sym typeface="Calibri"/>
                        </a:rPr>
                        <a:t>Qualitative</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Categorical</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692925">
                <a:tc>
                  <a:txBody>
                    <a:bodyPr/>
                    <a:lstStyle/>
                    <a:p>
                      <a:pPr indent="0" lvl="0" marL="47625" marR="0" rtl="0" algn="l">
                        <a:lnSpc>
                          <a:spcPct val="119000"/>
                        </a:lnSpc>
                        <a:spcBef>
                          <a:spcPts val="0"/>
                        </a:spcBef>
                        <a:spcAft>
                          <a:spcPts val="0"/>
                        </a:spcAft>
                        <a:buClr>
                          <a:srgbClr val="000000"/>
                        </a:buClr>
                        <a:buSzPts val="2000"/>
                        <a:buFont typeface="Arial"/>
                        <a:buNone/>
                      </a:pPr>
                      <a:r>
                        <a:rPr b="1" lang="en-US" sz="2000" u="none" cap="none" strike="noStrike">
                          <a:solidFill>
                            <a:srgbClr val="FFFFFF"/>
                          </a:solidFill>
                          <a:latin typeface="Calibri"/>
                          <a:ea typeface="Calibri"/>
                          <a:cs typeface="Calibri"/>
                          <a:sym typeface="Calibri"/>
                        </a:rPr>
                        <a:t>Under Graduation</a:t>
                      </a:r>
                      <a:endParaRPr sz="2000" u="none" cap="none" strike="noStrike">
                        <a:latin typeface="Calibri"/>
                        <a:ea typeface="Calibri"/>
                        <a:cs typeface="Calibri"/>
                        <a:sym typeface="Calibri"/>
                      </a:endParaRPr>
                    </a:p>
                  </a:txBody>
                  <a:tcPr marT="48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Stream from which graduation is done</a:t>
                      </a:r>
                      <a:endParaRPr sz="2000" u="none" cap="none" strike="noStrike">
                        <a:latin typeface="Calibri"/>
                        <a:ea typeface="Calibri"/>
                        <a:cs typeface="Calibri"/>
                        <a:sym typeface="Calibri"/>
                      </a:endParaRPr>
                    </a:p>
                  </a:txBody>
                  <a:tcPr marT="48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BF4"/>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Qualitative</a:t>
                      </a:r>
                      <a:endParaRPr sz="2000" u="none" cap="none" strike="noStrike">
                        <a:latin typeface="Calibri"/>
                        <a:ea typeface="Calibri"/>
                        <a:cs typeface="Calibri"/>
                        <a:sym typeface="Calibri"/>
                      </a:endParaRPr>
                    </a:p>
                  </a:txBody>
                  <a:tcPr marT="48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BF4"/>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Categorical</a:t>
                      </a:r>
                      <a:endParaRPr sz="2000" u="none" cap="none" strike="noStrike">
                        <a:latin typeface="Calibri"/>
                        <a:ea typeface="Calibri"/>
                        <a:cs typeface="Calibri"/>
                        <a:sym typeface="Calibri"/>
                      </a:endParaRPr>
                    </a:p>
                  </a:txBody>
                  <a:tcPr marT="48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BF4"/>
                    </a:solidFill>
                  </a:tcPr>
                </a:tc>
              </a:tr>
              <a:tr h="613300">
                <a:tc>
                  <a:txBody>
                    <a:bodyPr/>
                    <a:lstStyle/>
                    <a:p>
                      <a:pPr indent="0" lvl="0" marL="47625" marR="0" rtl="0" algn="l">
                        <a:lnSpc>
                          <a:spcPct val="119000"/>
                        </a:lnSpc>
                        <a:spcBef>
                          <a:spcPts val="0"/>
                        </a:spcBef>
                        <a:spcAft>
                          <a:spcPts val="0"/>
                        </a:spcAft>
                        <a:buClr>
                          <a:srgbClr val="000000"/>
                        </a:buClr>
                        <a:buSzPts val="2000"/>
                        <a:buFont typeface="Arial"/>
                        <a:buNone/>
                      </a:pPr>
                      <a:r>
                        <a:rPr b="1" lang="en-US" sz="2000" u="none" cap="none" strike="noStrike">
                          <a:solidFill>
                            <a:srgbClr val="FFFFFF"/>
                          </a:solidFill>
                          <a:latin typeface="Calibri"/>
                          <a:ea typeface="Calibri"/>
                          <a:cs typeface="Calibri"/>
                          <a:sym typeface="Calibri"/>
                        </a:rPr>
                        <a:t>UG Specialization</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Special subject in UG</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Qualitative</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47625" marR="0" rtl="0" algn="l">
                        <a:lnSpc>
                          <a:spcPct val="119000"/>
                        </a:lnSpc>
                        <a:spcBef>
                          <a:spcPts val="0"/>
                        </a:spcBef>
                        <a:spcAft>
                          <a:spcPts val="0"/>
                        </a:spcAft>
                        <a:buClr>
                          <a:srgbClr val="000000"/>
                        </a:buClr>
                        <a:buSzPts val="2000"/>
                        <a:buFont typeface="Arial"/>
                        <a:buNone/>
                      </a:pPr>
                      <a:r>
                        <a:rPr lang="en-US" sz="2000" u="none" cap="none" strike="noStrike">
                          <a:latin typeface="Calibri"/>
                          <a:ea typeface="Calibri"/>
                          <a:cs typeface="Calibri"/>
                          <a:sym typeface="Calibri"/>
                        </a:rPr>
                        <a:t>Categorical</a:t>
                      </a:r>
                      <a:endParaRPr sz="2000" u="none" cap="none" strike="noStrike">
                        <a:latin typeface="Calibri"/>
                        <a:ea typeface="Calibri"/>
                        <a:cs typeface="Calibri"/>
                        <a:sym typeface="Calibri"/>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19"/>
          <p:cNvSpPr txBox="1"/>
          <p:nvPr/>
        </p:nvSpPr>
        <p:spPr>
          <a:xfrm>
            <a:off x="0" y="925419"/>
            <a:ext cx="7561320" cy="901785"/>
          </a:xfrm>
          <a:prstGeom prst="rect">
            <a:avLst/>
          </a:prstGeom>
          <a:noFill/>
          <a:ln>
            <a:noFill/>
          </a:ln>
        </p:spPr>
        <p:txBody>
          <a:bodyPr anchorCtr="0" anchor="ctr" bIns="0" lIns="0" spcFirstLastPara="1" rIns="0" wrap="square" tIns="0">
            <a:spAutoFit/>
          </a:bodyPr>
          <a:lstStyle/>
          <a:p>
            <a:pPr indent="-76200" lvl="0" marL="28575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57150" marR="0" rtl="0" algn="l">
              <a:lnSpc>
                <a:spcPct val="90000"/>
              </a:lnSpc>
              <a:spcBef>
                <a:spcPts val="1200"/>
              </a:spcBef>
              <a:spcAft>
                <a:spcPts val="0"/>
              </a:spcAft>
              <a:buClr>
                <a:srgbClr val="000000"/>
              </a:buClr>
              <a:buSzPts val="3000"/>
              <a:buFont typeface="Arial"/>
              <a:buNone/>
            </a:pPr>
            <a:r>
              <a:t/>
            </a:r>
            <a:endParaRPr b="0" i="0" sz="3000" u="none" cap="none" strike="noStrike">
              <a:solidFill>
                <a:srgbClr val="FF0000"/>
              </a:solidFill>
              <a:latin typeface="Calibri"/>
              <a:ea typeface="Calibri"/>
              <a:cs typeface="Calibri"/>
              <a:sym typeface="Calibri"/>
            </a:endParaRPr>
          </a:p>
        </p:txBody>
      </p:sp>
      <p:sp>
        <p:nvSpPr>
          <p:cNvPr id="274" name="Google Shape;274;p19"/>
          <p:cNvSpPr txBox="1"/>
          <p:nvPr>
            <p:ph type="title"/>
          </p:nvPr>
        </p:nvSpPr>
        <p:spPr>
          <a:xfrm>
            <a:off x="-1" y="248094"/>
            <a:ext cx="10515600" cy="5355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202124"/>
              </a:buClr>
              <a:buSzPts val="3200"/>
              <a:buFont typeface="Times New Roman"/>
              <a:buNone/>
            </a:pPr>
            <a:r>
              <a:rPr lang="en-US" sz="3200">
                <a:solidFill>
                  <a:srgbClr val="202124"/>
                </a:solidFill>
                <a:latin typeface="Times New Roman"/>
                <a:ea typeface="Times New Roman"/>
                <a:cs typeface="Times New Roman"/>
                <a:sym typeface="Times New Roman"/>
              </a:rPr>
              <a:t>Data Preparation</a:t>
            </a:r>
            <a:endParaRPr sz="3200">
              <a:solidFill>
                <a:srgbClr val="202124"/>
              </a:solidFill>
              <a:latin typeface="Times New Roman"/>
              <a:ea typeface="Times New Roman"/>
              <a:cs typeface="Times New Roman"/>
              <a:sym typeface="Times New Roman"/>
            </a:endParaRPr>
          </a:p>
        </p:txBody>
      </p:sp>
      <p:sp>
        <p:nvSpPr>
          <p:cNvPr id="275" name="Google Shape;275;p19"/>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6" name="Google Shape;276;p19"/>
          <p:cNvSpPr/>
          <p:nvPr/>
        </p:nvSpPr>
        <p:spPr>
          <a:xfrm>
            <a:off x="590282" y="1827204"/>
            <a:ext cx="6096000" cy="175432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Data Cleaning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Outlier Analysis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Data Pre-processing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NLP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202124"/>
              </a:buClr>
              <a:buSzPts val="1800"/>
              <a:buFont typeface="Arial"/>
              <a:buChar char="•"/>
            </a:pPr>
            <a:r>
              <a:rPr b="0" i="0" lang="en-US" sz="1800" u="none" cap="none" strike="noStrike">
                <a:solidFill>
                  <a:srgbClr val="202124"/>
                </a:solidFill>
                <a:latin typeface="Calibri"/>
                <a:ea typeface="Calibri"/>
                <a:cs typeface="Calibri"/>
                <a:sym typeface="Calibri"/>
              </a:rPr>
              <a:t>TF-IDF Vectorizer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Structured into Pandas DataFrame</a:t>
            </a:r>
            <a:endParaRPr b="0" i="0" sz="1800" u="none" cap="none" strike="noStrike">
              <a:solidFill>
                <a:schemeClr val="dk1"/>
              </a:solidFill>
              <a:latin typeface="Calibri"/>
              <a:ea typeface="Calibri"/>
              <a:cs typeface="Calibri"/>
              <a:sym typeface="Calibri"/>
            </a:endParaRPr>
          </a:p>
        </p:txBody>
      </p:sp>
      <p:pic>
        <p:nvPicPr>
          <p:cNvPr id="277" name="Google Shape;277;p19"/>
          <p:cNvPicPr preferRelativeResize="0"/>
          <p:nvPr/>
        </p:nvPicPr>
        <p:blipFill rotWithShape="1">
          <a:blip r:embed="rId3">
            <a:alphaModFix/>
          </a:blip>
          <a:srcRect b="0" l="0" r="0" t="0"/>
          <a:stretch/>
        </p:blipFill>
        <p:spPr>
          <a:xfrm>
            <a:off x="6888165" y="1085421"/>
            <a:ext cx="3627434" cy="38469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EDA</a:t>
            </a:r>
            <a:endParaRPr/>
          </a:p>
        </p:txBody>
      </p:sp>
      <p:sp>
        <p:nvSpPr>
          <p:cNvPr id="283" name="Google Shape;283;p20"/>
          <p:cNvSpPr/>
          <p:nvPr/>
        </p:nvSpPr>
        <p:spPr>
          <a:xfrm rot="5400000">
            <a:off x="-435688" y="2673358"/>
            <a:ext cx="4336144" cy="2044685"/>
          </a:xfrm>
          <a:prstGeom prst="trapezoid">
            <a:avLst>
              <a:gd fmla="val 25000" name="adj"/>
            </a:avLst>
          </a:prstGeom>
          <a:solidFill>
            <a:srgbClr val="7B7B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p20"/>
          <p:cNvSpPr/>
          <p:nvPr/>
        </p:nvSpPr>
        <p:spPr>
          <a:xfrm rot="5400000">
            <a:off x="1945541" y="2645315"/>
            <a:ext cx="4336142" cy="2044685"/>
          </a:xfrm>
          <a:prstGeom prst="trapezoid">
            <a:avLst>
              <a:gd fmla="val 25000" name="adj"/>
            </a:avLst>
          </a:prstGeom>
          <a:solidFill>
            <a:srgbClr val="BF9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p20"/>
          <p:cNvSpPr/>
          <p:nvPr/>
        </p:nvSpPr>
        <p:spPr>
          <a:xfrm rot="5400000">
            <a:off x="4349895" y="2648100"/>
            <a:ext cx="4369819" cy="2044685"/>
          </a:xfrm>
          <a:prstGeom prst="trapezoid">
            <a:avLst>
              <a:gd fmla="val 25000" name="adj"/>
            </a:avLst>
          </a:prstGeom>
          <a:solidFill>
            <a:srgbClr val="7B7B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p20"/>
          <p:cNvSpPr/>
          <p:nvPr/>
        </p:nvSpPr>
        <p:spPr>
          <a:xfrm rot="5400000">
            <a:off x="6825839" y="2652308"/>
            <a:ext cx="4294045" cy="2044685"/>
          </a:xfrm>
          <a:prstGeom prst="trapezoid">
            <a:avLst>
              <a:gd fmla="val 25000" name="adj"/>
            </a:avLst>
          </a:prstGeom>
          <a:solidFill>
            <a:srgbClr val="BF9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 name="Google Shape;287;p20"/>
          <p:cNvSpPr/>
          <p:nvPr/>
        </p:nvSpPr>
        <p:spPr>
          <a:xfrm>
            <a:off x="1076604" y="2886560"/>
            <a:ext cx="1371600" cy="49244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MARKET ANALYSIS</a:t>
            </a:r>
            <a:endParaRPr b="0" i="0" sz="1400" u="none" cap="none" strike="noStrike">
              <a:solidFill>
                <a:srgbClr val="000000"/>
              </a:solidFill>
              <a:latin typeface="Arial"/>
              <a:ea typeface="Arial"/>
              <a:cs typeface="Arial"/>
              <a:sym typeface="Arial"/>
            </a:endParaRPr>
          </a:p>
        </p:txBody>
      </p:sp>
      <p:sp>
        <p:nvSpPr>
          <p:cNvPr id="288" name="Google Shape;288;p20"/>
          <p:cNvSpPr/>
          <p:nvPr/>
        </p:nvSpPr>
        <p:spPr>
          <a:xfrm>
            <a:off x="3243403" y="2886560"/>
            <a:ext cx="1371600" cy="24622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Data cleaning</a:t>
            </a:r>
            <a:endParaRPr b="0" i="0" sz="1400" u="none" cap="none" strike="noStrike">
              <a:solidFill>
                <a:srgbClr val="000000"/>
              </a:solidFill>
              <a:latin typeface="Arial"/>
              <a:ea typeface="Arial"/>
              <a:cs typeface="Arial"/>
              <a:sym typeface="Arial"/>
            </a:endParaRPr>
          </a:p>
        </p:txBody>
      </p:sp>
      <p:sp>
        <p:nvSpPr>
          <p:cNvPr id="289" name="Google Shape;289;p20"/>
          <p:cNvSpPr/>
          <p:nvPr/>
        </p:nvSpPr>
        <p:spPr>
          <a:xfrm>
            <a:off x="5529327" y="2875489"/>
            <a:ext cx="1371600" cy="24622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Packages </a:t>
            </a:r>
            <a:endParaRPr b="0" i="0" sz="1400" u="none" cap="none" strike="noStrike">
              <a:solidFill>
                <a:srgbClr val="000000"/>
              </a:solidFill>
              <a:latin typeface="Arial"/>
              <a:ea typeface="Arial"/>
              <a:cs typeface="Arial"/>
              <a:sym typeface="Arial"/>
            </a:endParaRPr>
          </a:p>
        </p:txBody>
      </p:sp>
      <p:sp>
        <p:nvSpPr>
          <p:cNvPr id="290" name="Google Shape;290;p20"/>
          <p:cNvSpPr/>
          <p:nvPr/>
        </p:nvSpPr>
        <p:spPr>
          <a:xfrm>
            <a:off x="7985679" y="2886560"/>
            <a:ext cx="1371600" cy="24622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Visualization </a:t>
            </a:r>
            <a:endParaRPr b="1" i="0" sz="1600" u="none" cap="none" strike="noStrike">
              <a:solidFill>
                <a:schemeClr val="lt1"/>
              </a:solidFill>
              <a:latin typeface="Calibri"/>
              <a:ea typeface="Calibri"/>
              <a:cs typeface="Calibri"/>
              <a:sym typeface="Calibri"/>
            </a:endParaRPr>
          </a:p>
        </p:txBody>
      </p:sp>
      <p:sp>
        <p:nvSpPr>
          <p:cNvPr id="291" name="Google Shape;291;p20"/>
          <p:cNvSpPr/>
          <p:nvPr/>
        </p:nvSpPr>
        <p:spPr>
          <a:xfrm>
            <a:off x="1046584" y="3653603"/>
            <a:ext cx="1371600" cy="954364"/>
          </a:xfrm>
          <a:prstGeom prst="rect">
            <a:avLst/>
          </a:prstGeom>
          <a:noFill/>
          <a:ln>
            <a:noFill/>
          </a:ln>
        </p:spPr>
        <p:txBody>
          <a:bodyPr anchorCtr="0" anchor="t" bIns="0" lIns="0" spcFirstLastPara="1" rIns="0" wrap="square" tIns="0">
            <a:no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Gathering data from sources and drawing insights from it</a:t>
            </a:r>
            <a:endParaRPr b="0" i="0" sz="1400" u="none" cap="none" strike="noStrike">
              <a:solidFill>
                <a:srgbClr val="000000"/>
              </a:solidFill>
              <a:latin typeface="Arial"/>
              <a:ea typeface="Arial"/>
              <a:cs typeface="Arial"/>
              <a:sym typeface="Arial"/>
            </a:endParaRPr>
          </a:p>
        </p:txBody>
      </p:sp>
      <p:sp>
        <p:nvSpPr>
          <p:cNvPr id="292" name="Google Shape;292;p20"/>
          <p:cNvSpPr/>
          <p:nvPr/>
        </p:nvSpPr>
        <p:spPr>
          <a:xfrm>
            <a:off x="3144017" y="3653603"/>
            <a:ext cx="1752042" cy="1461939"/>
          </a:xfrm>
          <a:prstGeom prst="rect">
            <a:avLst/>
          </a:prstGeom>
          <a:noFill/>
          <a:ln>
            <a:noFill/>
          </a:ln>
        </p:spPr>
        <p:txBody>
          <a:bodyPr anchorCtr="0" anchor="t" bIns="0" lIns="0" spcFirstLastPara="1" rIns="0" wrap="square" tIns="0">
            <a:no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Data cleaning involved cleaning of entries. Making manual entries to one particular key word.</a:t>
            </a:r>
            <a:endParaRPr b="0" i="0" sz="1400" u="none" cap="none" strike="noStrike">
              <a:solidFill>
                <a:srgbClr val="000000"/>
              </a:solidFill>
              <a:latin typeface="Arial"/>
              <a:ea typeface="Arial"/>
              <a:cs typeface="Arial"/>
              <a:sym typeface="Arial"/>
            </a:endParaRPr>
          </a:p>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E.g.. B.tech from btech</a:t>
            </a:r>
            <a:endParaRPr b="0" i="0" sz="1400" u="none" cap="none" strike="noStrike">
              <a:solidFill>
                <a:srgbClr val="000000"/>
              </a:solidFill>
              <a:latin typeface="Arial"/>
              <a:ea typeface="Arial"/>
              <a:cs typeface="Arial"/>
              <a:sym typeface="Arial"/>
            </a:endParaRPr>
          </a:p>
        </p:txBody>
      </p:sp>
      <p:sp>
        <p:nvSpPr>
          <p:cNvPr id="293" name="Google Shape;293;p20"/>
          <p:cNvSpPr/>
          <p:nvPr/>
        </p:nvSpPr>
        <p:spPr>
          <a:xfrm>
            <a:off x="5583607" y="3653603"/>
            <a:ext cx="1752042" cy="1198020"/>
          </a:xfrm>
          <a:prstGeom prst="rect">
            <a:avLst/>
          </a:prstGeom>
          <a:noFill/>
          <a:ln>
            <a:noFill/>
          </a:ln>
        </p:spPr>
        <p:txBody>
          <a:bodyPr anchorCtr="0" anchor="t" bIns="0" lIns="0" spcFirstLastPara="1" rIns="0" wrap="square" tIns="0">
            <a:no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After cleaning we try to visualize the data set.</a:t>
            </a:r>
            <a:endParaRPr b="0" i="0" sz="1400" u="none" cap="none" strike="noStrike">
              <a:solidFill>
                <a:srgbClr val="000000"/>
              </a:solidFill>
              <a:latin typeface="Arial"/>
              <a:ea typeface="Arial"/>
              <a:cs typeface="Arial"/>
              <a:sym typeface="Arial"/>
            </a:endParaRPr>
          </a:p>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Libraries used are pandas, NumPy, seaborn</a:t>
            </a:r>
            <a:endParaRPr b="0" i="0" sz="1400" u="none" cap="none" strike="noStrike">
              <a:solidFill>
                <a:srgbClr val="000000"/>
              </a:solidFill>
              <a:latin typeface="Arial"/>
              <a:ea typeface="Arial"/>
              <a:cs typeface="Arial"/>
              <a:sym typeface="Arial"/>
            </a:endParaRPr>
          </a:p>
        </p:txBody>
      </p:sp>
      <p:sp>
        <p:nvSpPr>
          <p:cNvPr id="294" name="Google Shape;294;p20"/>
          <p:cNvSpPr/>
          <p:nvPr/>
        </p:nvSpPr>
        <p:spPr>
          <a:xfrm>
            <a:off x="7930666" y="3667657"/>
            <a:ext cx="1752042" cy="710707"/>
          </a:xfrm>
          <a:prstGeom prst="rect">
            <a:avLst/>
          </a:prstGeom>
          <a:noFill/>
          <a:ln>
            <a:noFill/>
          </a:ln>
        </p:spPr>
        <p:txBody>
          <a:bodyPr anchorCtr="0" anchor="t" bIns="0" lIns="0" spcFirstLastPara="1" rIns="0" wrap="square" tIns="0">
            <a:no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Drawn insights from data. Like most opted course by students.</a:t>
            </a:r>
            <a:endParaRPr b="0" i="0" sz="1400" u="none" cap="none" strike="noStrike">
              <a:solidFill>
                <a:srgbClr val="000000"/>
              </a:solidFill>
              <a:latin typeface="Arial"/>
              <a:ea typeface="Arial"/>
              <a:cs typeface="Arial"/>
              <a:sym typeface="Arial"/>
            </a:endParaRPr>
          </a:p>
        </p:txBody>
      </p:sp>
      <p:sp>
        <p:nvSpPr>
          <p:cNvPr descr="Icon of shopping cart." id="295" name="Google Shape;295;p20"/>
          <p:cNvSpPr/>
          <p:nvPr/>
        </p:nvSpPr>
        <p:spPr>
          <a:xfrm>
            <a:off x="1572237" y="2313021"/>
            <a:ext cx="380334" cy="348640"/>
          </a:xfrm>
          <a:custGeom>
            <a:rect b="b" l="l" r="r" t="t"/>
            <a:pathLst>
              <a:path extrusionOk="0" h="826" w="901">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Icon of wrench. " id="296" name="Google Shape;296;p20"/>
          <p:cNvSpPr/>
          <p:nvPr/>
        </p:nvSpPr>
        <p:spPr>
          <a:xfrm>
            <a:off x="3742205" y="2300343"/>
            <a:ext cx="373996" cy="373996"/>
          </a:xfrm>
          <a:custGeom>
            <a:rect b="b" l="l" r="r" t="t"/>
            <a:pathLst>
              <a:path extrusionOk="0" h="886" w="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descr="Icon of money. " id="297" name="Google Shape;297;p20"/>
          <p:cNvGrpSpPr/>
          <p:nvPr/>
        </p:nvGrpSpPr>
        <p:grpSpPr>
          <a:xfrm>
            <a:off x="6024960" y="2296117"/>
            <a:ext cx="380334" cy="382447"/>
            <a:chOff x="3746500" y="1344613"/>
            <a:chExt cx="285750" cy="287338"/>
          </a:xfrm>
        </p:grpSpPr>
        <p:sp>
          <p:nvSpPr>
            <p:cNvPr id="298" name="Google Shape;298;p20"/>
            <p:cNvSpPr/>
            <p:nvPr/>
          </p:nvSpPr>
          <p:spPr>
            <a:xfrm>
              <a:off x="3746500" y="1344613"/>
              <a:ext cx="285750" cy="182563"/>
            </a:xfrm>
            <a:custGeom>
              <a:rect b="b" l="l" r="r" t="t"/>
              <a:pathLst>
                <a:path extrusionOk="0" h="573" w="90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20"/>
            <p:cNvSpPr/>
            <p:nvPr/>
          </p:nvSpPr>
          <p:spPr>
            <a:xfrm>
              <a:off x="3775075" y="1373188"/>
              <a:ext cx="228600" cy="125413"/>
            </a:xfrm>
            <a:custGeom>
              <a:rect b="b" l="l" r="r" t="t"/>
              <a:pathLst>
                <a:path extrusionOk="0" h="392" w="723">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20"/>
            <p:cNvSpPr/>
            <p:nvPr/>
          </p:nvSpPr>
          <p:spPr>
            <a:xfrm>
              <a:off x="3756025" y="1598613"/>
              <a:ext cx="133350" cy="33338"/>
            </a:xfrm>
            <a:custGeom>
              <a:rect b="b" l="l" r="r" t="t"/>
              <a:pathLst>
                <a:path extrusionOk="0" h="104" w="421">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p20"/>
            <p:cNvSpPr/>
            <p:nvPr/>
          </p:nvSpPr>
          <p:spPr>
            <a:xfrm>
              <a:off x="3756025" y="1474788"/>
              <a:ext cx="133350" cy="28575"/>
            </a:xfrm>
            <a:custGeom>
              <a:rect b="b" l="l" r="r" t="t"/>
              <a:pathLst>
                <a:path extrusionOk="0" h="90" w="42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p20"/>
            <p:cNvSpPr/>
            <p:nvPr/>
          </p:nvSpPr>
          <p:spPr>
            <a:xfrm>
              <a:off x="3756025" y="1503363"/>
              <a:ext cx="133350" cy="23813"/>
            </a:xfrm>
            <a:custGeom>
              <a:rect b="b" l="l" r="r" t="t"/>
              <a:pathLst>
                <a:path extrusionOk="0" h="75" w="421">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20"/>
            <p:cNvSpPr/>
            <p:nvPr/>
          </p:nvSpPr>
          <p:spPr>
            <a:xfrm>
              <a:off x="3756025" y="1574800"/>
              <a:ext cx="133350" cy="23813"/>
            </a:xfrm>
            <a:custGeom>
              <a:rect b="b" l="l" r="r" t="t"/>
              <a:pathLst>
                <a:path extrusionOk="0" h="75" w="421">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20"/>
            <p:cNvSpPr/>
            <p:nvPr/>
          </p:nvSpPr>
          <p:spPr>
            <a:xfrm>
              <a:off x="3756025" y="1550988"/>
              <a:ext cx="133350" cy="23813"/>
            </a:xfrm>
            <a:custGeom>
              <a:rect b="b" l="l" r="r" t="t"/>
              <a:pathLst>
                <a:path extrusionOk="0" h="75" w="421">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20"/>
            <p:cNvSpPr/>
            <p:nvPr/>
          </p:nvSpPr>
          <p:spPr>
            <a:xfrm>
              <a:off x="3756025" y="1527175"/>
              <a:ext cx="133350" cy="23813"/>
            </a:xfrm>
            <a:custGeom>
              <a:rect b="b" l="l" r="r" t="t"/>
              <a:pathLst>
                <a:path extrusionOk="0" h="75" w="421">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descr="Icon of abacus. " id="306" name="Google Shape;306;p20"/>
          <p:cNvGrpSpPr/>
          <p:nvPr/>
        </p:nvGrpSpPr>
        <p:grpSpPr>
          <a:xfrm>
            <a:off x="8381289" y="2347507"/>
            <a:ext cx="382447" cy="382447"/>
            <a:chOff x="877888" y="771525"/>
            <a:chExt cx="287338" cy="287338"/>
          </a:xfrm>
        </p:grpSpPr>
        <p:sp>
          <p:nvSpPr>
            <p:cNvPr id="307" name="Google Shape;307;p20"/>
            <p:cNvSpPr/>
            <p:nvPr/>
          </p:nvSpPr>
          <p:spPr>
            <a:xfrm>
              <a:off x="877888" y="771525"/>
              <a:ext cx="61913" cy="287338"/>
            </a:xfrm>
            <a:custGeom>
              <a:rect b="b" l="l" r="r" t="t"/>
              <a:pathLst>
                <a:path extrusionOk="0" h="903" w="196">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p20"/>
            <p:cNvSpPr/>
            <p:nvPr/>
          </p:nvSpPr>
          <p:spPr>
            <a:xfrm>
              <a:off x="1027113" y="771525"/>
              <a:ext cx="66675" cy="287338"/>
            </a:xfrm>
            <a:custGeom>
              <a:rect b="b" l="l" r="r" t="t"/>
              <a:pathLst>
                <a:path extrusionOk="0" h="903" w="211">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9" name="Google Shape;309;p20"/>
            <p:cNvSpPr/>
            <p:nvPr/>
          </p:nvSpPr>
          <p:spPr>
            <a:xfrm>
              <a:off x="949325" y="771525"/>
              <a:ext cx="68263" cy="287338"/>
            </a:xfrm>
            <a:custGeom>
              <a:rect b="b" l="l" r="r" t="t"/>
              <a:pathLst>
                <a:path extrusionOk="0" h="903" w="211">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0" name="Google Shape;310;p20"/>
            <p:cNvSpPr/>
            <p:nvPr/>
          </p:nvSpPr>
          <p:spPr>
            <a:xfrm>
              <a:off x="1103313" y="771525"/>
              <a:ext cx="61913" cy="287338"/>
            </a:xfrm>
            <a:custGeom>
              <a:rect b="b" l="l" r="r" t="t"/>
              <a:pathLst>
                <a:path extrusionOk="0" h="903" w="195">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descr="Icon of leaf. " id="311" name="Google Shape;311;p20"/>
          <p:cNvSpPr/>
          <p:nvPr/>
        </p:nvSpPr>
        <p:spPr>
          <a:xfrm>
            <a:off x="10247928" y="2303513"/>
            <a:ext cx="367656" cy="367656"/>
          </a:xfrm>
          <a:custGeom>
            <a:rect b="b" l="l" r="r" t="t"/>
            <a:pathLst>
              <a:path extrusionOk="0" h="868" w="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1"/>
          <p:cNvSpPr txBox="1"/>
          <p:nvPr>
            <p:ph type="title"/>
          </p:nvPr>
        </p:nvSpPr>
        <p:spPr>
          <a:xfrm>
            <a:off x="228600" y="177755"/>
            <a:ext cx="10515600" cy="5355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200"/>
              <a:buFont typeface="Georgia"/>
              <a:buNone/>
            </a:pPr>
            <a:r>
              <a:rPr lang="en-US" sz="3200"/>
              <a:t>Univariate Analysis</a:t>
            </a:r>
            <a:endParaRPr/>
          </a:p>
        </p:txBody>
      </p:sp>
      <p:sp>
        <p:nvSpPr>
          <p:cNvPr id="317" name="Google Shape;317;p21"/>
          <p:cNvSpPr/>
          <p:nvPr/>
        </p:nvSpPr>
        <p:spPr>
          <a:xfrm>
            <a:off x="125569" y="977900"/>
            <a:ext cx="6096000" cy="92333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This is Bar Plot  for the UG course done by the people. Clearly, B Tech is the favourite choice for under</a:t>
            </a:r>
            <a:r>
              <a:rPr lang="en-US" sz="1800">
                <a:solidFill>
                  <a:schemeClr val="dk1"/>
                </a:solidFill>
                <a:latin typeface="Calibri"/>
                <a:ea typeface="Calibri"/>
                <a:cs typeface="Calibri"/>
                <a:sym typeface="Calibri"/>
              </a:rPr>
              <a:t>_</a:t>
            </a:r>
            <a:r>
              <a:rPr b="0" i="0" lang="en-US" sz="1800" u="none" cap="none" strike="noStrike">
                <a:solidFill>
                  <a:schemeClr val="dk1"/>
                </a:solidFill>
                <a:latin typeface="Calibri"/>
                <a:ea typeface="Calibri"/>
                <a:cs typeface="Calibri"/>
                <a:sym typeface="Calibri"/>
              </a:rPr>
              <a:t>graduation studies followed by B.Sc. and B.Com .</a:t>
            </a:r>
            <a:endParaRPr b="0" i="0" sz="1800" u="none" cap="none" strike="noStrike">
              <a:solidFill>
                <a:schemeClr val="dk1"/>
              </a:solidFill>
              <a:latin typeface="Calibri"/>
              <a:ea typeface="Calibri"/>
              <a:cs typeface="Calibri"/>
              <a:sym typeface="Calibri"/>
            </a:endParaRPr>
          </a:p>
        </p:txBody>
      </p:sp>
      <p:pic>
        <p:nvPicPr>
          <p:cNvPr id="318" name="Google Shape;318;p21"/>
          <p:cNvPicPr preferRelativeResize="0"/>
          <p:nvPr/>
        </p:nvPicPr>
        <p:blipFill rotWithShape="1">
          <a:blip r:embed="rId3">
            <a:alphaModFix/>
          </a:blip>
          <a:srcRect b="0" l="0" r="0" t="0"/>
          <a:stretch/>
        </p:blipFill>
        <p:spPr>
          <a:xfrm>
            <a:off x="125569" y="2380082"/>
            <a:ext cx="5765800" cy="3579251"/>
          </a:xfrm>
          <a:prstGeom prst="rect">
            <a:avLst/>
          </a:prstGeom>
          <a:noFill/>
          <a:ln>
            <a:noFill/>
          </a:ln>
        </p:spPr>
      </p:pic>
      <p:cxnSp>
        <p:nvCxnSpPr>
          <p:cNvPr id="319" name="Google Shape;319;p21"/>
          <p:cNvCxnSpPr/>
          <p:nvPr/>
        </p:nvCxnSpPr>
        <p:spPr>
          <a:xfrm>
            <a:off x="5994400" y="977900"/>
            <a:ext cx="0" cy="5448300"/>
          </a:xfrm>
          <a:prstGeom prst="straightConnector1">
            <a:avLst/>
          </a:prstGeom>
          <a:noFill/>
          <a:ln cap="flat" cmpd="sng" w="19050">
            <a:solidFill>
              <a:schemeClr val="accent5"/>
            </a:solidFill>
            <a:prstDash val="solid"/>
            <a:miter lim="800000"/>
            <a:headEnd len="sm" w="sm" type="none"/>
            <a:tailEnd len="sm" w="sm" type="none"/>
          </a:ln>
        </p:spPr>
      </p:cxnSp>
      <p:sp>
        <p:nvSpPr>
          <p:cNvPr id="320" name="Google Shape;320;p21"/>
          <p:cNvSpPr/>
          <p:nvPr/>
        </p:nvSpPr>
        <p:spPr>
          <a:xfrm>
            <a:off x="6097432" y="1001870"/>
            <a:ext cx="6096000" cy="92333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This is Bar Plot  for the UG specialization done by the people. Clearly, Computer Science Engineering is the favourite choice.</a:t>
            </a:r>
            <a:endParaRPr b="0" i="0" sz="1400" u="none" cap="none" strike="noStrike">
              <a:solidFill>
                <a:srgbClr val="000000"/>
              </a:solidFill>
              <a:latin typeface="Arial"/>
              <a:ea typeface="Arial"/>
              <a:cs typeface="Arial"/>
              <a:sym typeface="Arial"/>
            </a:endParaRPr>
          </a:p>
        </p:txBody>
      </p:sp>
      <p:pic>
        <p:nvPicPr>
          <p:cNvPr id="321" name="Google Shape;321;p21"/>
          <p:cNvPicPr preferRelativeResize="0"/>
          <p:nvPr/>
        </p:nvPicPr>
        <p:blipFill rotWithShape="1">
          <a:blip r:embed="rId4">
            <a:alphaModFix/>
          </a:blip>
          <a:srcRect b="9573" l="7536" r="6634" t="0"/>
          <a:stretch/>
        </p:blipFill>
        <p:spPr>
          <a:xfrm>
            <a:off x="6032500" y="2413001"/>
            <a:ext cx="6057900" cy="383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2"/>
          <p:cNvSpPr txBox="1"/>
          <p:nvPr>
            <p:ph type="title"/>
          </p:nvPr>
        </p:nvSpPr>
        <p:spPr>
          <a:xfrm>
            <a:off x="228600" y="205455"/>
            <a:ext cx="10515600" cy="4801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Georgia"/>
              <a:buNone/>
            </a:pPr>
            <a:r>
              <a:rPr lang="en-US" sz="2800"/>
              <a:t>Univariate Analysis</a:t>
            </a:r>
            <a:endParaRPr/>
          </a:p>
        </p:txBody>
      </p:sp>
      <p:pic>
        <p:nvPicPr>
          <p:cNvPr id="327" name="Google Shape;327;p22"/>
          <p:cNvPicPr preferRelativeResize="0"/>
          <p:nvPr/>
        </p:nvPicPr>
        <p:blipFill rotWithShape="1">
          <a:blip r:embed="rId3">
            <a:alphaModFix/>
          </a:blip>
          <a:srcRect b="0" l="0" r="0" t="0"/>
          <a:stretch/>
        </p:blipFill>
        <p:spPr>
          <a:xfrm>
            <a:off x="0" y="814375"/>
            <a:ext cx="11997369" cy="55356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2"/>
          <p:cNvSpPr txBox="1"/>
          <p:nvPr>
            <p:ph type="title"/>
          </p:nvPr>
        </p:nvSpPr>
        <p:spPr>
          <a:xfrm>
            <a:off x="82062" y="577"/>
            <a:ext cx="10515600" cy="741357"/>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0"/>
              </a:spcBef>
              <a:spcAft>
                <a:spcPts val="0"/>
              </a:spcAft>
              <a:buClr>
                <a:schemeClr val="dk1"/>
              </a:buClr>
              <a:buSzPts val="1800"/>
              <a:buFont typeface="Times New Roman"/>
              <a:buNone/>
            </a:pPr>
            <a:r>
              <a:rPr b="1" lang="en-US" sz="3200">
                <a:solidFill>
                  <a:srgbClr val="202124"/>
                </a:solidFill>
                <a:latin typeface="Times New Roman"/>
                <a:ea typeface="Times New Roman"/>
                <a:cs typeface="Times New Roman"/>
                <a:sym typeface="Times New Roman"/>
              </a:rPr>
              <a:t>Team Mentors</a:t>
            </a:r>
            <a:endParaRPr b="1" sz="3200">
              <a:solidFill>
                <a:srgbClr val="202124"/>
              </a:solidFill>
              <a:latin typeface="Times New Roman"/>
              <a:ea typeface="Times New Roman"/>
              <a:cs typeface="Times New Roman"/>
              <a:sym typeface="Times New Roman"/>
            </a:endParaRPr>
          </a:p>
        </p:txBody>
      </p:sp>
      <p:sp>
        <p:nvSpPr>
          <p:cNvPr id="99" name="Google Shape;99;p2"/>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0" name="Google Shape;100;p2"/>
          <p:cNvSpPr/>
          <p:nvPr/>
        </p:nvSpPr>
        <p:spPr>
          <a:xfrm>
            <a:off x="678287" y="5426670"/>
            <a:ext cx="10780957"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Thank you very much Mr. Sharath Manikonda Sir for offering your assistance on this project i.e. to build Recommendation System. It is helpful to have someone who has had experience of so many years to offer us guidance and direction. And special Thanks to Aniket Annam for their guidance throughout the project.</a:t>
            </a:r>
            <a:endParaRPr b="0" i="0" sz="1800" u="none" cap="none" strike="noStrike">
              <a:solidFill>
                <a:schemeClr val="dk1"/>
              </a:solidFill>
              <a:latin typeface="Calibri"/>
              <a:ea typeface="Calibri"/>
              <a:cs typeface="Calibri"/>
              <a:sym typeface="Calibri"/>
            </a:endParaRPr>
          </a:p>
        </p:txBody>
      </p:sp>
      <p:pic>
        <p:nvPicPr>
          <p:cNvPr id="101" name="Google Shape;101;p2"/>
          <p:cNvPicPr preferRelativeResize="0"/>
          <p:nvPr/>
        </p:nvPicPr>
        <p:blipFill rotWithShape="1">
          <a:blip r:embed="rId3">
            <a:alphaModFix/>
          </a:blip>
          <a:srcRect b="0" l="0" r="0" t="0"/>
          <a:stretch/>
        </p:blipFill>
        <p:spPr>
          <a:xfrm>
            <a:off x="1309352" y="1045030"/>
            <a:ext cx="2434271" cy="2827503"/>
          </a:xfrm>
          <a:prstGeom prst="rect">
            <a:avLst/>
          </a:prstGeom>
          <a:noFill/>
          <a:ln>
            <a:noFill/>
          </a:ln>
        </p:spPr>
      </p:pic>
      <p:pic>
        <p:nvPicPr>
          <p:cNvPr id="102" name="Google Shape;102;p2"/>
          <p:cNvPicPr preferRelativeResize="0"/>
          <p:nvPr/>
        </p:nvPicPr>
        <p:blipFill rotWithShape="1">
          <a:blip r:embed="rId4">
            <a:alphaModFix/>
          </a:blip>
          <a:srcRect b="0" l="0" r="0" t="0"/>
          <a:stretch/>
        </p:blipFill>
        <p:spPr>
          <a:xfrm>
            <a:off x="6789195" y="1045030"/>
            <a:ext cx="2457836" cy="2827503"/>
          </a:xfrm>
          <a:prstGeom prst="rect">
            <a:avLst/>
          </a:prstGeom>
          <a:noFill/>
          <a:ln>
            <a:noFill/>
          </a:ln>
        </p:spPr>
      </p:pic>
      <p:sp>
        <p:nvSpPr>
          <p:cNvPr id="103" name="Google Shape;103;p2"/>
          <p:cNvSpPr/>
          <p:nvPr/>
        </p:nvSpPr>
        <p:spPr>
          <a:xfrm>
            <a:off x="899258" y="4061141"/>
            <a:ext cx="3260618" cy="1062433"/>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Calibri"/>
                <a:ea typeface="Calibri"/>
                <a:cs typeface="Calibri"/>
                <a:sym typeface="Calibri"/>
              </a:rPr>
              <a:t>Mr. Sharath Manikonda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Calibri"/>
                <a:ea typeface="Calibri"/>
                <a:cs typeface="Calibri"/>
                <a:sym typeface="Calibri"/>
              </a:rPr>
              <a:t>Director : Innodatatics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accent1"/>
                </a:solidFill>
                <a:latin typeface="Calibri"/>
                <a:ea typeface="Calibri"/>
                <a:cs typeface="Calibri"/>
                <a:sym typeface="Calibri"/>
              </a:rPr>
              <a:t>https://www.</a:t>
            </a:r>
            <a:r>
              <a:rPr b="1" i="0" lang="en-US" sz="1800" u="sng" cap="none" strike="noStrike">
                <a:solidFill>
                  <a:schemeClr val="accent1"/>
                </a:solidFill>
                <a:latin typeface="Calibri"/>
                <a:ea typeface="Calibri"/>
                <a:cs typeface="Calibri"/>
                <a:sym typeface="Calibri"/>
                <a:hlinkClick r:id="rId5">
                  <a:extLst>
                    <a:ext uri="{A12FA001-AC4F-418D-AE19-62706E023703}">
                      <ahyp:hlinkClr val="tx"/>
                    </a:ext>
                  </a:extLst>
                </a:hlinkClick>
              </a:rPr>
              <a:t>linkedin.com/in/sharat-chandra</a:t>
            </a:r>
            <a:endParaRPr b="1" i="0" sz="1800" u="none" cap="none" strike="noStrike">
              <a:solidFill>
                <a:schemeClr val="accent1"/>
              </a:solidFill>
              <a:latin typeface="Calibri"/>
              <a:ea typeface="Calibri"/>
              <a:cs typeface="Calibri"/>
              <a:sym typeface="Calibri"/>
            </a:endParaRPr>
          </a:p>
        </p:txBody>
      </p:sp>
      <p:sp>
        <p:nvSpPr>
          <p:cNvPr id="104" name="Google Shape;104;p2"/>
          <p:cNvSpPr/>
          <p:nvPr/>
        </p:nvSpPr>
        <p:spPr>
          <a:xfrm>
            <a:off x="6448401" y="4083259"/>
            <a:ext cx="3481210" cy="1040315"/>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Calibri"/>
                <a:ea typeface="Calibri"/>
                <a:cs typeface="Calibri"/>
                <a:sym typeface="Calibri"/>
              </a:rPr>
              <a:t>Aniket Annam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Calibri"/>
                <a:ea typeface="Calibri"/>
                <a:cs typeface="Calibri"/>
                <a:sym typeface="Calibri"/>
              </a:rPr>
              <a:t>Project Mentor</a:t>
            </a:r>
            <a:endParaRPr b="1" i="0" sz="18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70C0"/>
                </a:solidFill>
                <a:latin typeface="Calibri"/>
                <a:ea typeface="Calibri"/>
                <a:cs typeface="Calibri"/>
                <a:sym typeface="Calibri"/>
              </a:rPr>
              <a:t>https://www.linkedin.com/in/aniket-annam-560956166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3"/>
          <p:cNvSpPr txBox="1"/>
          <p:nvPr>
            <p:ph type="title"/>
          </p:nvPr>
        </p:nvSpPr>
        <p:spPr>
          <a:xfrm>
            <a:off x="228600" y="168522"/>
            <a:ext cx="10515600" cy="553998"/>
          </a:xfrm>
          <a:prstGeom prst="rect">
            <a:avLst/>
          </a:prstGeom>
          <a:noFill/>
          <a:ln>
            <a:noFill/>
          </a:ln>
        </p:spPr>
        <p:txBody>
          <a:bodyPr anchorCtr="0" anchor="ctr" bIns="45700" lIns="91425" spcFirstLastPara="1" rIns="91425" wrap="square" tIns="45700">
            <a:spAutoFit/>
          </a:bodyPr>
          <a:lstStyle/>
          <a:p>
            <a:pPr indent="0" lvl="0" marL="12700" rtl="0" algn="l">
              <a:lnSpc>
                <a:spcPct val="100000"/>
              </a:lnSpc>
              <a:spcBef>
                <a:spcPts val="0"/>
              </a:spcBef>
              <a:spcAft>
                <a:spcPts val="0"/>
              </a:spcAft>
              <a:buClr>
                <a:schemeClr val="dk1"/>
              </a:buClr>
              <a:buSzPts val="3000"/>
              <a:buFont typeface="Georgia"/>
              <a:buNone/>
            </a:pPr>
            <a:r>
              <a:rPr lang="en-US"/>
              <a:t>Model Selection</a:t>
            </a:r>
            <a:endParaRPr/>
          </a:p>
        </p:txBody>
      </p:sp>
      <p:sp>
        <p:nvSpPr>
          <p:cNvPr id="333" name="Google Shape;333;p23"/>
          <p:cNvSpPr txBox="1"/>
          <p:nvPr/>
        </p:nvSpPr>
        <p:spPr>
          <a:xfrm>
            <a:off x="326265" y="973338"/>
            <a:ext cx="9906000" cy="4616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Content Based Filtering</a:t>
            </a:r>
            <a:endParaRPr b="0" i="0" sz="1400" u="none" cap="none" strike="noStrike">
              <a:solidFill>
                <a:srgbClr val="000000"/>
              </a:solidFill>
              <a:latin typeface="Arial"/>
              <a:ea typeface="Arial"/>
              <a:cs typeface="Arial"/>
              <a:sym typeface="Arial"/>
            </a:endParaRPr>
          </a:p>
        </p:txBody>
      </p:sp>
      <p:sp>
        <p:nvSpPr>
          <p:cNvPr id="334" name="Google Shape;334;p23"/>
          <p:cNvSpPr/>
          <p:nvPr/>
        </p:nvSpPr>
        <p:spPr>
          <a:xfrm>
            <a:off x="326265" y="1685821"/>
            <a:ext cx="6096000" cy="258532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Arial"/>
              <a:buChar char="•"/>
            </a:pPr>
            <a:r>
              <a:rPr b="0" lang="en-US" sz="1800" u="none" cap="none" strike="noStrike">
                <a:solidFill>
                  <a:schemeClr val="dk1"/>
                </a:solidFill>
                <a:latin typeface="Calibri"/>
                <a:ea typeface="Calibri"/>
                <a:cs typeface="Calibri"/>
                <a:sym typeface="Calibri"/>
              </a:rPr>
              <a:t>Content based filtering is about extracting knowledge from the content.</a:t>
            </a:r>
            <a:endParaRPr b="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In a content-based Recommender system, keywords are used to describe the items and a person’s profile is built to indicate the type of choices  the person makes. In other words, these algorithms try to recommend career choices that are people having similar history have made.</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35" name="Google Shape;335;p23"/>
          <p:cNvPicPr preferRelativeResize="0"/>
          <p:nvPr/>
        </p:nvPicPr>
        <p:blipFill rotWithShape="1">
          <a:blip r:embed="rId3">
            <a:alphaModFix/>
          </a:blip>
          <a:srcRect b="0" l="0" r="0" t="0"/>
          <a:stretch/>
        </p:blipFill>
        <p:spPr>
          <a:xfrm>
            <a:off x="6781800" y="1577340"/>
            <a:ext cx="4220354" cy="42900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4"/>
          <p:cNvSpPr/>
          <p:nvPr/>
        </p:nvSpPr>
        <p:spPr>
          <a:xfrm>
            <a:off x="241479" y="410402"/>
            <a:ext cx="11542690" cy="53860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chemeClr val="dk1"/>
                </a:solidFill>
                <a:latin typeface="Calibri"/>
                <a:ea typeface="Calibri"/>
                <a:cs typeface="Calibri"/>
                <a:sym typeface="Calibri"/>
              </a:rPr>
              <a:t>TFIDF-Vectorizer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Stands for </a:t>
            </a:r>
            <a:r>
              <a:rPr b="0" i="1" lang="en-US" sz="1800" u="none" cap="none" strike="noStrike">
                <a:solidFill>
                  <a:schemeClr val="dk1"/>
                </a:solidFill>
                <a:latin typeface="Calibri"/>
                <a:ea typeface="Calibri"/>
                <a:cs typeface="Calibri"/>
                <a:sym typeface="Calibri"/>
              </a:rPr>
              <a:t>term frequency and inverse document frequency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Convert a collection of documents to a matrix of TF-IDF features.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tf is the number of times a term appears in a particular document. So it’s specific to a document. A few of the ways to calculate tf is given below:-</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tf(t) = No. of times term ‘t’ occurs in a document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      OR</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tf(t) = (No. of times term ‘t’ occurs in a document) / (No. Of terms in a document)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      OR</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tf(t) = (No. of times term ‘t’ occurs in a document) / (Frequency of most common term in a document)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sklearn uses the first one i:e No. Of times a term ‘t’ appears in a document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idf is a measure of how common or rare a term is across the entire corpus of documents. So the point to note is that it’s common to all the documents. If the word is common and appears in many documents, the idf value (normalized) will approach 0 or else approach 1 if it’s rare. A few of the ways we can calculate idf value for a term is given below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idf (t) =1 + log </a:t>
            </a:r>
            <a:r>
              <a:rPr b="0" baseline="-25000" i="0" lang="en-US" sz="1800" u="none" cap="none" strike="noStrike">
                <a:solidFill>
                  <a:schemeClr val="dk1"/>
                </a:solidFill>
                <a:latin typeface="Calibri"/>
                <a:ea typeface="Calibri"/>
                <a:cs typeface="Calibri"/>
                <a:sym typeface="Calibri"/>
              </a:rPr>
              <a:t>e</a:t>
            </a:r>
            <a:r>
              <a:rPr b="0" i="0" lang="en-US" sz="1800" u="none" cap="none" strike="noStrike">
                <a:solidFill>
                  <a:schemeClr val="dk1"/>
                </a:solidFill>
                <a:latin typeface="Calibri"/>
                <a:ea typeface="Calibri"/>
                <a:cs typeface="Calibri"/>
                <a:sym typeface="Calibri"/>
              </a:rPr>
              <a:t> [ n / df(t)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5"/>
          <p:cNvSpPr txBox="1"/>
          <p:nvPr>
            <p:ph type="title"/>
          </p:nvPr>
        </p:nvSpPr>
        <p:spPr>
          <a:xfrm>
            <a:off x="228600" y="205455"/>
            <a:ext cx="10515600" cy="4801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171616"/>
              </a:buClr>
              <a:buSzPts val="2800"/>
              <a:buFont typeface="Georgia"/>
              <a:buNone/>
            </a:pPr>
            <a:r>
              <a:rPr lang="en-US" sz="2800">
                <a:solidFill>
                  <a:srgbClr val="171616"/>
                </a:solidFill>
              </a:rPr>
              <a:t>Sigmoid Kernel Metrics</a:t>
            </a:r>
            <a:endParaRPr/>
          </a:p>
        </p:txBody>
      </p:sp>
      <p:sp>
        <p:nvSpPr>
          <p:cNvPr id="346" name="Google Shape;346;p25"/>
          <p:cNvSpPr txBox="1"/>
          <p:nvPr/>
        </p:nvSpPr>
        <p:spPr>
          <a:xfrm>
            <a:off x="267600" y="931100"/>
            <a:ext cx="11656800" cy="450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rgbClr val="212529"/>
                </a:solidFill>
              </a:rPr>
              <a:t>The </a:t>
            </a:r>
            <a:r>
              <a:rPr b="1" lang="en-US" sz="1800" u="sng">
                <a:solidFill>
                  <a:schemeClr val="hlink"/>
                </a:solidFill>
                <a:hlinkClick r:id="rId3"/>
              </a:rPr>
              <a:t>sklearn.metrics.pairwise</a:t>
            </a:r>
            <a:r>
              <a:rPr lang="en-US" sz="1800">
                <a:solidFill>
                  <a:srgbClr val="212529"/>
                </a:solidFill>
              </a:rPr>
              <a:t> submodule implements utilities to evaluate pairwise distances or affinity of sets of samples</a:t>
            </a:r>
            <a:r>
              <a:rPr lang="en-US">
                <a:solidFill>
                  <a:srgbClr val="212529"/>
                </a:solidFill>
              </a:rPr>
              <a:t>.</a:t>
            </a:r>
            <a:endParaRPr>
              <a:solidFill>
                <a:srgbClr val="212529"/>
              </a:solidFill>
            </a:endParaRPr>
          </a:p>
          <a:p>
            <a:pPr indent="0" lvl="0" marL="0" rtl="0" algn="l">
              <a:lnSpc>
                <a:spcPct val="115000"/>
              </a:lnSpc>
              <a:spcBef>
                <a:spcPts val="0"/>
              </a:spcBef>
              <a:spcAft>
                <a:spcPts val="0"/>
              </a:spcAft>
              <a:buNone/>
            </a:pPr>
            <a:r>
              <a:rPr lang="en-US" sz="1800">
                <a:solidFill>
                  <a:srgbClr val="212529"/>
                </a:solidFill>
              </a:rPr>
              <a:t>Kernels are measures of similarity, i.e. </a:t>
            </a:r>
            <a:r>
              <a:rPr lang="en-US" sz="1800">
                <a:solidFill>
                  <a:srgbClr val="222222"/>
                </a:solidFill>
              </a:rPr>
              <a:t>s(a, b) &gt; s(a, c)</a:t>
            </a:r>
            <a:r>
              <a:rPr lang="en-US" sz="1800">
                <a:solidFill>
                  <a:srgbClr val="212529"/>
                </a:solidFill>
              </a:rPr>
              <a:t> if objects </a:t>
            </a:r>
            <a:r>
              <a:rPr lang="en-US" sz="1800">
                <a:solidFill>
                  <a:srgbClr val="222222"/>
                </a:solidFill>
              </a:rPr>
              <a:t>a</a:t>
            </a:r>
            <a:r>
              <a:rPr lang="en-US" sz="1800">
                <a:solidFill>
                  <a:srgbClr val="212529"/>
                </a:solidFill>
              </a:rPr>
              <a:t> and </a:t>
            </a:r>
            <a:r>
              <a:rPr lang="en-US" sz="1800">
                <a:solidFill>
                  <a:srgbClr val="222222"/>
                </a:solidFill>
              </a:rPr>
              <a:t>b</a:t>
            </a:r>
            <a:r>
              <a:rPr lang="en-US" sz="1800">
                <a:solidFill>
                  <a:srgbClr val="212529"/>
                </a:solidFill>
              </a:rPr>
              <a:t> are considered “more similar” than objects </a:t>
            </a:r>
            <a:r>
              <a:rPr lang="en-US" sz="1800">
                <a:solidFill>
                  <a:srgbClr val="222222"/>
                </a:solidFill>
              </a:rPr>
              <a:t>a</a:t>
            </a:r>
            <a:r>
              <a:rPr lang="en-US" sz="1800">
                <a:solidFill>
                  <a:srgbClr val="212529"/>
                </a:solidFill>
              </a:rPr>
              <a:t> and </a:t>
            </a:r>
            <a:r>
              <a:rPr lang="en-US" sz="1800">
                <a:solidFill>
                  <a:srgbClr val="222222"/>
                </a:solidFill>
              </a:rPr>
              <a:t>c</a:t>
            </a:r>
            <a:r>
              <a:rPr lang="en-US" sz="1800">
                <a:solidFill>
                  <a:srgbClr val="212529"/>
                </a:solidFill>
              </a:rPr>
              <a:t>.</a:t>
            </a:r>
            <a:endParaRPr sz="1800">
              <a:solidFill>
                <a:srgbClr val="212529"/>
              </a:solidFill>
            </a:endParaRPr>
          </a:p>
          <a:p>
            <a:pPr indent="0" lvl="0" marL="0" rtl="0" algn="l">
              <a:lnSpc>
                <a:spcPct val="115000"/>
              </a:lnSpc>
              <a:spcBef>
                <a:spcPts val="0"/>
              </a:spcBef>
              <a:spcAft>
                <a:spcPts val="0"/>
              </a:spcAft>
              <a:buNone/>
            </a:pPr>
            <a:r>
              <a:rPr lang="en-US" sz="2000">
                <a:solidFill>
                  <a:srgbClr val="212529"/>
                </a:solidFill>
              </a:rPr>
              <a:t>The function </a:t>
            </a:r>
            <a:r>
              <a:rPr b="1" lang="en-US" sz="2000" u="sng">
                <a:solidFill>
                  <a:schemeClr val="hlink"/>
                </a:solidFill>
                <a:hlinkClick r:id="rId4"/>
              </a:rPr>
              <a:t>sigmoid_kernel</a:t>
            </a:r>
            <a:r>
              <a:rPr lang="en-US" sz="2000">
                <a:solidFill>
                  <a:srgbClr val="212529"/>
                </a:solidFill>
              </a:rPr>
              <a:t> computes the sigmoid kernel between two vectors.</a:t>
            </a:r>
            <a:endParaRPr sz="2000">
              <a:solidFill>
                <a:srgbClr val="212529"/>
              </a:solidFill>
            </a:endParaRPr>
          </a:p>
          <a:p>
            <a:pPr indent="0" lvl="0" marL="0" rtl="0" algn="l">
              <a:lnSpc>
                <a:spcPct val="115000"/>
              </a:lnSpc>
              <a:spcBef>
                <a:spcPts val="0"/>
              </a:spcBef>
              <a:spcAft>
                <a:spcPts val="0"/>
              </a:spcAft>
              <a:buNone/>
            </a:pPr>
            <a:r>
              <a:rPr lang="en-US" sz="2000">
                <a:solidFill>
                  <a:srgbClr val="212529"/>
                </a:solidFill>
              </a:rPr>
              <a:t> The sigmoid kernel is also known as hyperbolic tangent.</a:t>
            </a:r>
            <a:endParaRPr sz="2000">
              <a:solidFill>
                <a:srgbClr val="212529"/>
              </a:solidFill>
            </a:endParaRPr>
          </a:p>
          <a:p>
            <a:pPr indent="0" lvl="0" marL="0" rtl="0" algn="l">
              <a:lnSpc>
                <a:spcPct val="115000"/>
              </a:lnSpc>
              <a:spcBef>
                <a:spcPts val="0"/>
              </a:spcBef>
              <a:spcAft>
                <a:spcPts val="0"/>
              </a:spcAft>
              <a:buNone/>
            </a:pPr>
            <a:r>
              <a:rPr lang="en-US" sz="2000">
                <a:solidFill>
                  <a:srgbClr val="212529"/>
                </a:solidFill>
              </a:rPr>
              <a:t>It is defined as:</a:t>
            </a:r>
            <a:endParaRPr sz="2000">
              <a:solidFill>
                <a:srgbClr val="212529"/>
              </a:solidFill>
            </a:endParaRPr>
          </a:p>
          <a:p>
            <a:pPr indent="0" lvl="0" marL="0" rtl="0" algn="l">
              <a:lnSpc>
                <a:spcPct val="115000"/>
              </a:lnSpc>
              <a:spcBef>
                <a:spcPts val="0"/>
              </a:spcBef>
              <a:spcAft>
                <a:spcPts val="0"/>
              </a:spcAft>
              <a:buNone/>
            </a:pPr>
            <a:r>
              <a:rPr b="1" lang="en-US" sz="2000">
                <a:solidFill>
                  <a:schemeClr val="dk1"/>
                </a:solidFill>
                <a:latin typeface="Calibri"/>
                <a:ea typeface="Calibri"/>
                <a:cs typeface="Calibri"/>
                <a:sym typeface="Calibri"/>
              </a:rPr>
              <a:t>                  	K(X,Y)=tanh(γ⋅</a:t>
            </a:r>
            <a:r>
              <a:rPr b="1" lang="en-US" sz="2000">
                <a:solidFill>
                  <a:schemeClr val="dk1"/>
                </a:solidFill>
              </a:rPr>
              <a:t>X^T</a:t>
            </a:r>
            <a:r>
              <a:rPr b="1" lang="en-US" sz="2000">
                <a:solidFill>
                  <a:schemeClr val="dk1"/>
                </a:solidFill>
                <a:latin typeface="Calibri"/>
                <a:ea typeface="Calibri"/>
                <a:cs typeface="Calibri"/>
                <a:sym typeface="Calibri"/>
              </a:rPr>
              <a:t>Y+r)                                                          </a:t>
            </a:r>
            <a:endParaRPr b="1"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lang="en-US" sz="2000">
                <a:solidFill>
                  <a:schemeClr val="dk1"/>
                </a:solidFill>
              </a:rPr>
              <a:t>•</a:t>
            </a:r>
            <a:r>
              <a:rPr lang="en-US" sz="2000">
                <a:solidFill>
                  <a:srgbClr val="222222"/>
                </a:solidFill>
              </a:rPr>
              <a:t>X</a:t>
            </a:r>
            <a:r>
              <a:rPr lang="en-US" sz="2000">
                <a:solidFill>
                  <a:srgbClr val="212529"/>
                </a:solidFill>
              </a:rPr>
              <a:t>, </a:t>
            </a:r>
            <a:r>
              <a:rPr lang="en-US" sz="2000">
                <a:solidFill>
                  <a:srgbClr val="222222"/>
                </a:solidFill>
              </a:rPr>
              <a:t>Y</a:t>
            </a:r>
            <a:r>
              <a:rPr lang="en-US" sz="2000">
                <a:solidFill>
                  <a:srgbClr val="212529"/>
                </a:solidFill>
              </a:rPr>
              <a:t> are the input vectors</a:t>
            </a:r>
            <a:endParaRPr sz="2000">
              <a:solidFill>
                <a:srgbClr val="212529"/>
              </a:solidFill>
            </a:endParaRPr>
          </a:p>
          <a:p>
            <a:pPr indent="0" lvl="0" marL="0" rtl="0" algn="l">
              <a:lnSpc>
                <a:spcPct val="115000"/>
              </a:lnSpc>
              <a:spcBef>
                <a:spcPts val="0"/>
              </a:spcBef>
              <a:spcAft>
                <a:spcPts val="0"/>
              </a:spcAft>
              <a:buNone/>
            </a:pPr>
            <a:r>
              <a:rPr lang="en-US" sz="2000">
                <a:solidFill>
                  <a:schemeClr val="dk1"/>
                </a:solidFill>
              </a:rPr>
              <a:t>•</a:t>
            </a:r>
            <a:r>
              <a:rPr lang="en-US" sz="2000">
                <a:solidFill>
                  <a:srgbClr val="212529"/>
                </a:solidFill>
              </a:rPr>
              <a:t>γ is known as slope</a:t>
            </a:r>
            <a:endParaRPr sz="2000">
              <a:solidFill>
                <a:srgbClr val="212529"/>
              </a:solidFill>
            </a:endParaRPr>
          </a:p>
          <a:p>
            <a:pPr indent="0" lvl="0" marL="0" rtl="0" algn="l">
              <a:lnSpc>
                <a:spcPct val="115000"/>
              </a:lnSpc>
              <a:spcBef>
                <a:spcPts val="0"/>
              </a:spcBef>
              <a:spcAft>
                <a:spcPts val="0"/>
              </a:spcAft>
              <a:buNone/>
            </a:pPr>
            <a:r>
              <a:rPr lang="en-US" sz="2000">
                <a:solidFill>
                  <a:schemeClr val="dk1"/>
                </a:solidFill>
              </a:rPr>
              <a:t>•</a:t>
            </a:r>
            <a:r>
              <a:rPr lang="en-US" sz="2000">
                <a:solidFill>
                  <a:srgbClr val="212529"/>
                </a:solidFill>
              </a:rPr>
              <a:t> r is known as the intercept</a:t>
            </a:r>
            <a:endParaRPr sz="2000">
              <a:solidFill>
                <a:srgbClr val="212529"/>
              </a:solidFill>
            </a:endParaRPr>
          </a:p>
          <a:p>
            <a:pPr indent="0" lvl="0" marL="0" rtl="0" algn="l">
              <a:lnSpc>
                <a:spcPct val="115000"/>
              </a:lnSpc>
              <a:spcBef>
                <a:spcPts val="0"/>
              </a:spcBef>
              <a:spcAft>
                <a:spcPts val="0"/>
              </a:spcAft>
              <a:buNone/>
            </a:pPr>
            <a:r>
              <a:t/>
            </a:r>
            <a:endParaRPr>
              <a:solidFill>
                <a:srgbClr val="212529"/>
              </a:solidFill>
            </a:endParaRPr>
          </a:p>
        </p:txBody>
      </p:sp>
      <p:pic>
        <p:nvPicPr>
          <p:cNvPr id="347" name="Google Shape;347;p25"/>
          <p:cNvPicPr preferRelativeResize="0"/>
          <p:nvPr/>
        </p:nvPicPr>
        <p:blipFill>
          <a:blip r:embed="rId5">
            <a:alphaModFix/>
          </a:blip>
          <a:stretch>
            <a:fillRect/>
          </a:stretch>
        </p:blipFill>
        <p:spPr>
          <a:xfrm>
            <a:off x="7198200" y="2825775"/>
            <a:ext cx="3295575" cy="319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6"/>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Coding-Steps Followed</a:t>
            </a:r>
            <a:endParaRPr/>
          </a:p>
        </p:txBody>
      </p:sp>
      <p:sp>
        <p:nvSpPr>
          <p:cNvPr id="353" name="Google Shape;353;p26"/>
          <p:cNvSpPr txBox="1"/>
          <p:nvPr/>
        </p:nvSpPr>
        <p:spPr>
          <a:xfrm>
            <a:off x="0" y="841575"/>
            <a:ext cx="12104400" cy="50679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1.   import Necessary libraries.</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2.   import Dataset(df)</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3.   EDA and Visualization by Pandas Profiling</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4.   </a:t>
            </a:r>
            <a:r>
              <a:rPr b="0" i="0" lang="en-US" sz="2100" u="sng" cap="none" strike="noStrike">
                <a:solidFill>
                  <a:schemeClr val="dk1"/>
                </a:solidFill>
                <a:latin typeface="Calibri"/>
                <a:ea typeface="Calibri"/>
                <a:cs typeface="Calibri"/>
                <a:sym typeface="Calibri"/>
              </a:rPr>
              <a:t>Data Preprocessing</a:t>
            </a:r>
            <a:endParaRPr b="0" i="0" sz="2100" u="sng"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4.1 Dealing with Null values.</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4.2 Cleaning the Data</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4.3 Filter the initial Dataset (df) into Job Data set, Masters dataset and Students Data set by  following codes.</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dfj=df.loc[df.wrk =='Yes'].iloc[:,[1,2,3,4,9]]</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dfm=df.loc[(df.wrk =='No') &amp; (df['mas'] !="" )].iloc[:,[1,2,3,4,10]]</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80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dfs=df.loc[(df.wrk =='No') &amp; (df.mas =="" )].iloc[:,[1,2,3,4]]</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7"/>
          <p:cNvSpPr txBox="1"/>
          <p:nvPr>
            <p:ph type="title"/>
          </p:nvPr>
        </p:nvSpPr>
        <p:spPr>
          <a:xfrm>
            <a:off x="228600" y="191605"/>
            <a:ext cx="10515600" cy="5079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SzPts val="3000"/>
              <a:buNone/>
            </a:pPr>
            <a:r>
              <a:rPr lang="en-US"/>
              <a:t>   </a:t>
            </a:r>
            <a:endParaRPr/>
          </a:p>
        </p:txBody>
      </p:sp>
      <p:sp>
        <p:nvSpPr>
          <p:cNvPr id="360" name="Google Shape;360;p27"/>
          <p:cNvSpPr txBox="1"/>
          <p:nvPr/>
        </p:nvSpPr>
        <p:spPr>
          <a:xfrm>
            <a:off x="0" y="789050"/>
            <a:ext cx="12192000" cy="55746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5.   </a:t>
            </a:r>
            <a:r>
              <a:rPr b="0" i="0" lang="en-US" sz="2100" u="sng" cap="none" strike="noStrike">
                <a:solidFill>
                  <a:schemeClr val="dk1"/>
                </a:solidFill>
                <a:latin typeface="Calibri"/>
                <a:ea typeface="Calibri"/>
                <a:cs typeface="Calibri"/>
                <a:sym typeface="Calibri"/>
              </a:rPr>
              <a:t>Model Building by Content based similarity</a:t>
            </a:r>
            <a:endParaRPr b="0" i="0" sz="2100" u="sng"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5.1 input the new student details to df dataset through a dictionary( append operation on df dataset)</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5.2 Now the last element of df data set will be our new student input.</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The code will be,  df.iloc[[-1],:]</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5.3 by using NLP clean the data</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5.4 TF-IDF vectorizer for creating sparse matrix and converted into pandas dataframe df_tfidf</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5.5  Splitting the dataframe df_tfidf into job,masters and students dataset</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df_tfidf_j=df_tfidf.loc[lst_j,:]</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df_tfidf_m=df_tfidf.loc[lst_m,:]</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df_tfidf_s=df_tfidf.loc[lst_s,:]</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80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df_tfidf_for_new_user =df_tfidf_s.iloc[[-1],:]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8"/>
          <p:cNvSpPr txBox="1"/>
          <p:nvPr>
            <p:ph type="title"/>
          </p:nvPr>
        </p:nvSpPr>
        <p:spPr>
          <a:xfrm>
            <a:off x="228600" y="191605"/>
            <a:ext cx="10515600" cy="5079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SzPts val="3000"/>
              <a:buNone/>
            </a:pPr>
            <a:r>
              <a:rPr lang="en-US"/>
              <a:t>    </a:t>
            </a:r>
            <a:endParaRPr/>
          </a:p>
        </p:txBody>
      </p:sp>
      <p:sp>
        <p:nvSpPr>
          <p:cNvPr id="367" name="Google Shape;367;p28"/>
          <p:cNvSpPr txBox="1"/>
          <p:nvPr/>
        </p:nvSpPr>
        <p:spPr>
          <a:xfrm>
            <a:off x="0" y="855900"/>
            <a:ext cx="12192000" cy="46074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5.6 Selecting job/masters dataset as per new student requirement</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if str(which)=='j' or str(which)=='J':</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y=df_tfidf_j</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else:</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y=df_tfidf_m</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	</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5.7 Sigmoid similarity Checking</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sig_sim_matrix=sigmoid_kernel(df_tfidf_for_new_user ,y)</a:t>
            </a:r>
            <a:endParaRPr b="0" i="0" sz="2100" u="none" cap="none" strike="noStrike">
              <a:solidFill>
                <a:schemeClr val="dk1"/>
              </a:solidFill>
              <a:latin typeface="Calibri"/>
              <a:ea typeface="Calibri"/>
              <a:cs typeface="Calibri"/>
              <a:sym typeface="Calibri"/>
            </a:endParaRPr>
          </a:p>
          <a:p>
            <a:pPr indent="0" lvl="0" marL="0" marR="0" rtl="0" algn="l">
              <a:lnSpc>
                <a:spcPct val="125000"/>
              </a:lnSpc>
              <a:spcBef>
                <a:spcPts val="800"/>
              </a:spcBef>
              <a:spcAft>
                <a:spcPts val="800"/>
              </a:spcAft>
              <a:buClr>
                <a:srgbClr val="000000"/>
              </a:buClr>
              <a:buSzPts val="2100"/>
              <a:buFont typeface="Arial"/>
              <a:buNone/>
            </a:pPr>
            <a:r>
              <a:rPr b="0" i="0" lang="en-US" sz="2100" u="none" cap="none" strike="noStrike">
                <a:solidFill>
                  <a:schemeClr val="dk1"/>
                </a:solidFill>
                <a:latin typeface="Calibri"/>
                <a:ea typeface="Calibri"/>
                <a:cs typeface="Calibri"/>
                <a:sym typeface="Calibri"/>
              </a:rPr>
              <a:t>5.8 Finally Recommendation will be given based on Sigmoid score </a:t>
            </a:r>
            <a:r>
              <a:rPr b="0" i="0" lang="en-US"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9"/>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Deployment Strategy </a:t>
            </a:r>
            <a:endParaRPr/>
          </a:p>
        </p:txBody>
      </p:sp>
      <p:sp>
        <p:nvSpPr>
          <p:cNvPr id="373" name="Google Shape;373;p29"/>
          <p:cNvSpPr/>
          <p:nvPr/>
        </p:nvSpPr>
        <p:spPr>
          <a:xfrm>
            <a:off x="228600" y="939016"/>
            <a:ext cx="6956841" cy="461665"/>
          </a:xfrm>
          <a:prstGeom prst="rect">
            <a:avLst/>
          </a:prstGeom>
          <a:noFill/>
          <a:ln>
            <a:noFill/>
          </a:ln>
        </p:spPr>
        <p:txBody>
          <a:bodyPr anchorCtr="0" anchor="t" bIns="45700" lIns="91425" spcFirstLastPara="1" rIns="91425" wrap="square" tIns="45700">
            <a:no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In the Deployment, we have used the following tools:</a:t>
            </a:r>
            <a:endParaRPr b="0" i="0" sz="2400" u="none" cap="none" strike="noStrike">
              <a:solidFill>
                <a:schemeClr val="dk1"/>
              </a:solidFill>
              <a:latin typeface="Calibri"/>
              <a:ea typeface="Calibri"/>
              <a:cs typeface="Calibri"/>
              <a:sym typeface="Calibri"/>
            </a:endParaRPr>
          </a:p>
        </p:txBody>
      </p:sp>
      <p:sp>
        <p:nvSpPr>
          <p:cNvPr id="374" name="Google Shape;374;p29"/>
          <p:cNvSpPr/>
          <p:nvPr/>
        </p:nvSpPr>
        <p:spPr>
          <a:xfrm>
            <a:off x="228600" y="1640261"/>
            <a:ext cx="1168525" cy="369332"/>
          </a:xfrm>
          <a:prstGeom prst="rect">
            <a:avLst/>
          </a:prstGeom>
          <a:noFill/>
          <a:ln>
            <a:noFill/>
          </a:ln>
        </p:spPr>
        <p:txBody>
          <a:bodyPr anchorCtr="0" anchor="t" bIns="45700" lIns="91425" spcFirstLastPara="1" rIns="91425" wrap="square" tIns="45700">
            <a:noAutofit/>
          </a:bodyPr>
          <a:lstStyle/>
          <a:p>
            <a:pPr indent="-304800" lvl="0" marL="31686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Python</a:t>
            </a:r>
            <a:endParaRPr b="0" i="0" sz="1800" u="none" cap="none" strike="noStrike">
              <a:solidFill>
                <a:schemeClr val="dk1"/>
              </a:solidFill>
              <a:latin typeface="Calibri"/>
              <a:ea typeface="Calibri"/>
              <a:cs typeface="Calibri"/>
              <a:sym typeface="Calibri"/>
            </a:endParaRPr>
          </a:p>
        </p:txBody>
      </p:sp>
      <p:pic>
        <p:nvPicPr>
          <p:cNvPr id="375" name="Google Shape;375;p29"/>
          <p:cNvPicPr preferRelativeResize="0"/>
          <p:nvPr/>
        </p:nvPicPr>
        <p:blipFill rotWithShape="1">
          <a:blip r:embed="rId3">
            <a:alphaModFix/>
          </a:blip>
          <a:srcRect b="0" l="0" r="0" t="0"/>
          <a:stretch/>
        </p:blipFill>
        <p:spPr>
          <a:xfrm>
            <a:off x="2374201" y="1640261"/>
            <a:ext cx="1164437" cy="987638"/>
          </a:xfrm>
          <a:prstGeom prst="rect">
            <a:avLst/>
          </a:prstGeom>
          <a:noFill/>
          <a:ln>
            <a:noFill/>
          </a:ln>
        </p:spPr>
      </p:pic>
      <p:sp>
        <p:nvSpPr>
          <p:cNvPr id="376" name="Google Shape;376;p29"/>
          <p:cNvSpPr/>
          <p:nvPr/>
        </p:nvSpPr>
        <p:spPr>
          <a:xfrm>
            <a:off x="4245735" y="1672415"/>
            <a:ext cx="7396766" cy="646331"/>
          </a:xfrm>
          <a:prstGeom prst="rect">
            <a:avLst/>
          </a:prstGeom>
          <a:noFill/>
          <a:ln>
            <a:noFill/>
          </a:ln>
        </p:spPr>
        <p:txBody>
          <a:bodyPr anchorCtr="0" anchor="t" bIns="45700" lIns="91425" spcFirstLastPara="1" rIns="91425" wrap="square" tIns="45700">
            <a:noAutofit/>
          </a:bodyPr>
          <a:lstStyle/>
          <a:p>
            <a:pPr indent="0" lvl="0" marL="12700" marR="508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tool used for Manipulation of data and model deployment using different  libraries and Modules like Pandas, Flask , stats models.</a:t>
            </a:r>
            <a:endParaRPr b="0" i="0" sz="1800" u="none" cap="none" strike="noStrike">
              <a:solidFill>
                <a:schemeClr val="dk1"/>
              </a:solidFill>
              <a:latin typeface="Calibri"/>
              <a:ea typeface="Calibri"/>
              <a:cs typeface="Calibri"/>
              <a:sym typeface="Calibri"/>
            </a:endParaRPr>
          </a:p>
        </p:txBody>
      </p:sp>
      <p:sp>
        <p:nvSpPr>
          <p:cNvPr id="377" name="Google Shape;377;p29"/>
          <p:cNvSpPr/>
          <p:nvPr/>
        </p:nvSpPr>
        <p:spPr>
          <a:xfrm>
            <a:off x="228600" y="3360244"/>
            <a:ext cx="1673150" cy="369332"/>
          </a:xfrm>
          <a:prstGeom prst="rect">
            <a:avLst/>
          </a:prstGeom>
          <a:noFill/>
          <a:ln>
            <a:noFill/>
          </a:ln>
        </p:spPr>
        <p:txBody>
          <a:bodyPr anchorCtr="0" anchor="t" bIns="45700" lIns="91425" spcFirstLastPara="1" rIns="91425" wrap="square" tIns="45700">
            <a:noAutofit/>
          </a:bodyPr>
          <a:lstStyle/>
          <a:p>
            <a:pPr indent="-304800" lvl="0" marL="31686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Python Flask</a:t>
            </a:r>
            <a:endParaRPr b="0" i="0" sz="1800" u="none" cap="none" strike="noStrike">
              <a:solidFill>
                <a:schemeClr val="dk1"/>
              </a:solidFill>
              <a:latin typeface="Calibri"/>
              <a:ea typeface="Calibri"/>
              <a:cs typeface="Calibri"/>
              <a:sym typeface="Calibri"/>
            </a:endParaRPr>
          </a:p>
        </p:txBody>
      </p:sp>
      <p:pic>
        <p:nvPicPr>
          <p:cNvPr id="378" name="Google Shape;378;p29"/>
          <p:cNvPicPr preferRelativeResize="0"/>
          <p:nvPr/>
        </p:nvPicPr>
        <p:blipFill rotWithShape="1">
          <a:blip r:embed="rId4">
            <a:alphaModFix/>
          </a:blip>
          <a:srcRect b="0" l="0" r="0" t="0"/>
          <a:stretch/>
        </p:blipFill>
        <p:spPr>
          <a:xfrm>
            <a:off x="2374201" y="2992574"/>
            <a:ext cx="1337014" cy="1104672"/>
          </a:xfrm>
          <a:prstGeom prst="rect">
            <a:avLst/>
          </a:prstGeom>
          <a:noFill/>
          <a:ln>
            <a:noFill/>
          </a:ln>
        </p:spPr>
      </p:pic>
      <p:sp>
        <p:nvSpPr>
          <p:cNvPr id="379" name="Google Shape;379;p29"/>
          <p:cNvSpPr/>
          <p:nvPr/>
        </p:nvSpPr>
        <p:spPr>
          <a:xfrm>
            <a:off x="4245734" y="2627899"/>
            <a:ext cx="7486920" cy="1477328"/>
          </a:xfrm>
          <a:prstGeom prst="rect">
            <a:avLst/>
          </a:prstGeom>
          <a:noFill/>
          <a:ln>
            <a:noFill/>
          </a:ln>
        </p:spPr>
        <p:txBody>
          <a:bodyPr anchorCtr="0" anchor="t" bIns="45700" lIns="91425" spcFirstLastPara="1" rIns="91425" wrap="square" tIns="45700">
            <a:noAutofit/>
          </a:bodyPr>
          <a:lstStyle/>
          <a:p>
            <a:pPr indent="0" lvl="0" marL="12700" marR="5080" rtl="0" algn="l">
              <a:lnSpc>
                <a:spcPct val="100000"/>
              </a:lnSpc>
              <a:spcBef>
                <a:spcPts val="0"/>
              </a:spcBef>
              <a:spcAft>
                <a:spcPts val="0"/>
              </a:spcAft>
              <a:buClr>
                <a:srgbClr val="000000"/>
              </a:buClr>
              <a:buSzPts val="1800"/>
              <a:buFont typeface="Arial"/>
              <a:buNone/>
            </a:pPr>
            <a:r>
              <a:rPr b="0" i="0" lang="en-US" sz="1800" u="none" cap="none" strike="noStrike">
                <a:solidFill>
                  <a:srgbClr val="202124"/>
                </a:solidFill>
                <a:latin typeface="Calibri"/>
                <a:ea typeface="Calibri"/>
                <a:cs typeface="Calibri"/>
                <a:sym typeface="Calibri"/>
              </a:rPr>
              <a:t>Python Flask is an open-source python library that makes it easy to create  custom web apps for machine learning and data science. It is classified as a  micro-framework because it does not require particular tools or libraries. it  has no database abstraction layer, form validation, or any other  components where pre-existing third party libraries provide common  functions.</a:t>
            </a:r>
            <a:endParaRPr b="0" i="0" sz="1800" u="none" cap="none" strike="noStrike">
              <a:solidFill>
                <a:schemeClr val="dk1"/>
              </a:solidFill>
              <a:latin typeface="Calibri"/>
              <a:ea typeface="Calibri"/>
              <a:cs typeface="Calibri"/>
              <a:sym typeface="Calibri"/>
            </a:endParaRPr>
          </a:p>
        </p:txBody>
      </p:sp>
      <p:sp>
        <p:nvSpPr>
          <p:cNvPr id="380" name="Google Shape;380;p29"/>
          <p:cNvSpPr/>
          <p:nvPr/>
        </p:nvSpPr>
        <p:spPr>
          <a:xfrm>
            <a:off x="228600" y="4895561"/>
            <a:ext cx="1512915" cy="36933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Html &amp; CSS</a:t>
            </a:r>
            <a:endParaRPr b="0" i="0" sz="1800" u="none" cap="none" strike="noStrike">
              <a:solidFill>
                <a:schemeClr val="dk1"/>
              </a:solidFill>
              <a:latin typeface="Calibri"/>
              <a:ea typeface="Calibri"/>
              <a:cs typeface="Calibri"/>
              <a:sym typeface="Calibri"/>
            </a:endParaRPr>
          </a:p>
        </p:txBody>
      </p:sp>
      <p:pic>
        <p:nvPicPr>
          <p:cNvPr id="381" name="Google Shape;381;p29"/>
          <p:cNvPicPr preferRelativeResize="0"/>
          <p:nvPr/>
        </p:nvPicPr>
        <p:blipFill rotWithShape="1">
          <a:blip r:embed="rId5">
            <a:alphaModFix/>
          </a:blip>
          <a:srcRect b="0" l="0" r="0" t="0"/>
          <a:stretch/>
        </p:blipFill>
        <p:spPr>
          <a:xfrm>
            <a:off x="2374201" y="4895561"/>
            <a:ext cx="1439229" cy="859215"/>
          </a:xfrm>
          <a:prstGeom prst="rect">
            <a:avLst/>
          </a:prstGeom>
          <a:noFill/>
          <a:ln>
            <a:noFill/>
          </a:ln>
        </p:spPr>
      </p:pic>
      <p:sp>
        <p:nvSpPr>
          <p:cNvPr id="382" name="Google Shape;382;p29"/>
          <p:cNvSpPr/>
          <p:nvPr/>
        </p:nvSpPr>
        <p:spPr>
          <a:xfrm>
            <a:off x="4245735" y="4705963"/>
            <a:ext cx="7396766" cy="1200329"/>
          </a:xfrm>
          <a:prstGeom prst="rect">
            <a:avLst/>
          </a:prstGeom>
          <a:noFill/>
          <a:ln>
            <a:noFill/>
          </a:ln>
        </p:spPr>
        <p:txBody>
          <a:bodyPr anchorCtr="0" anchor="t" bIns="45700" lIns="91425" spcFirstLastPara="1" rIns="91425" wrap="square" tIns="45700">
            <a:noAutofit/>
          </a:bodyPr>
          <a:lstStyle/>
          <a:p>
            <a:pPr indent="0" lvl="0" marL="12700" marR="1143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HTML (hyper text markup language) is use for making structure of the  website to take inputs manually from the user.</a:t>
            </a:r>
            <a:endParaRPr b="0" i="0" sz="1800" u="none" cap="none" strike="noStrike">
              <a:solidFill>
                <a:schemeClr val="dk1"/>
              </a:solidFill>
              <a:latin typeface="Calibri"/>
              <a:ea typeface="Calibri"/>
              <a:cs typeface="Calibri"/>
              <a:sym typeface="Calibri"/>
            </a:endParaRPr>
          </a:p>
          <a:p>
            <a:pPr indent="0" lvl="0" marL="12700" marR="508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CSS (Cascading Style sheet) is used for describing the presentation of the  html document or styling the html structure to make it look good.</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0"/>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Deployment Strategy</a:t>
            </a:r>
            <a:endParaRPr/>
          </a:p>
        </p:txBody>
      </p:sp>
      <p:sp>
        <p:nvSpPr>
          <p:cNvPr id="388" name="Google Shape;388;p30"/>
          <p:cNvSpPr txBox="1"/>
          <p:nvPr/>
        </p:nvSpPr>
        <p:spPr>
          <a:xfrm>
            <a:off x="437634" y="1435506"/>
            <a:ext cx="1079500" cy="330200"/>
          </a:xfrm>
          <a:prstGeom prst="rect">
            <a:avLst/>
          </a:prstGeom>
          <a:noFill/>
          <a:ln>
            <a:noFill/>
          </a:ln>
        </p:spPr>
        <p:txBody>
          <a:bodyPr anchorCtr="0" anchor="t" bIns="0" lIns="0" spcFirstLastPara="1" rIns="0" wrap="square" tIns="12700">
            <a:spAutoFit/>
          </a:bodyPr>
          <a:lstStyle/>
          <a:p>
            <a:pPr indent="-304800" lvl="0" marL="316865"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Heroku</a:t>
            </a:r>
            <a:endParaRPr b="0" i="0" sz="1400" u="none" cap="none" strike="noStrike">
              <a:solidFill>
                <a:srgbClr val="000000"/>
              </a:solidFill>
              <a:latin typeface="Arial"/>
              <a:ea typeface="Arial"/>
              <a:cs typeface="Arial"/>
              <a:sym typeface="Arial"/>
            </a:endParaRPr>
          </a:p>
        </p:txBody>
      </p:sp>
      <p:pic>
        <p:nvPicPr>
          <p:cNvPr id="389" name="Google Shape;389;p30"/>
          <p:cNvPicPr preferRelativeResize="0"/>
          <p:nvPr/>
        </p:nvPicPr>
        <p:blipFill rotWithShape="1">
          <a:blip r:embed="rId3">
            <a:alphaModFix/>
          </a:blip>
          <a:srcRect b="0" l="0" r="0" t="0"/>
          <a:stretch/>
        </p:blipFill>
        <p:spPr>
          <a:xfrm>
            <a:off x="2185748" y="1392945"/>
            <a:ext cx="1498644" cy="467213"/>
          </a:xfrm>
          <a:prstGeom prst="rect">
            <a:avLst/>
          </a:prstGeom>
          <a:noFill/>
          <a:ln>
            <a:noFill/>
          </a:ln>
        </p:spPr>
      </p:pic>
      <p:sp>
        <p:nvSpPr>
          <p:cNvPr id="390" name="Google Shape;390;p30"/>
          <p:cNvSpPr txBox="1"/>
          <p:nvPr/>
        </p:nvSpPr>
        <p:spPr>
          <a:xfrm>
            <a:off x="437634" y="3020881"/>
            <a:ext cx="1056640" cy="330200"/>
          </a:xfrm>
          <a:prstGeom prst="rect">
            <a:avLst/>
          </a:prstGeom>
          <a:noFill/>
          <a:ln>
            <a:noFill/>
          </a:ln>
        </p:spPr>
        <p:txBody>
          <a:bodyPr anchorCtr="0" anchor="t" bIns="0" lIns="0" spcFirstLastPara="1" rIns="0" wrap="square" tIns="12700">
            <a:spAutoFit/>
          </a:bodyPr>
          <a:lstStyle/>
          <a:p>
            <a:pPr indent="-304800" lvl="0" marL="316865"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GitHub</a:t>
            </a:r>
            <a:endParaRPr b="0" i="0" sz="2000" u="none" cap="none" strike="noStrike">
              <a:solidFill>
                <a:schemeClr val="dk1"/>
              </a:solidFill>
              <a:latin typeface="Calibri"/>
              <a:ea typeface="Calibri"/>
              <a:cs typeface="Calibri"/>
              <a:sym typeface="Calibri"/>
            </a:endParaRPr>
          </a:p>
        </p:txBody>
      </p:sp>
      <p:pic>
        <p:nvPicPr>
          <p:cNvPr id="391" name="Google Shape;391;p30"/>
          <p:cNvPicPr preferRelativeResize="0"/>
          <p:nvPr/>
        </p:nvPicPr>
        <p:blipFill rotWithShape="1">
          <a:blip r:embed="rId4">
            <a:alphaModFix/>
          </a:blip>
          <a:srcRect b="0" l="0" r="0" t="0"/>
          <a:stretch/>
        </p:blipFill>
        <p:spPr>
          <a:xfrm>
            <a:off x="2185748" y="2829334"/>
            <a:ext cx="1828959" cy="713294"/>
          </a:xfrm>
          <a:prstGeom prst="rect">
            <a:avLst/>
          </a:prstGeom>
          <a:noFill/>
          <a:ln>
            <a:noFill/>
          </a:ln>
        </p:spPr>
      </p:pic>
      <p:sp>
        <p:nvSpPr>
          <p:cNvPr id="392" name="Google Shape;392;p30"/>
          <p:cNvSpPr txBox="1"/>
          <p:nvPr/>
        </p:nvSpPr>
        <p:spPr>
          <a:xfrm>
            <a:off x="4293516" y="2728781"/>
            <a:ext cx="7399655" cy="12446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Heroku integrates with GitHub to make it easy to deploy code living on  GitHub to apps running on Heroku. When GitHub integration is  configured for the Heroku app, Heroku can automatically build and  release( is the build is successful) pushes to specified GitHub Repository</a:t>
            </a:r>
            <a:endParaRPr b="0" i="0" sz="2000" u="none" cap="none" strike="noStrike">
              <a:solidFill>
                <a:schemeClr val="dk1"/>
              </a:solidFill>
              <a:latin typeface="Calibri"/>
              <a:ea typeface="Calibri"/>
              <a:cs typeface="Calibri"/>
              <a:sym typeface="Calibri"/>
            </a:endParaRPr>
          </a:p>
        </p:txBody>
      </p:sp>
      <p:sp>
        <p:nvSpPr>
          <p:cNvPr id="393" name="Google Shape;393;p30"/>
          <p:cNvSpPr txBox="1"/>
          <p:nvPr/>
        </p:nvSpPr>
        <p:spPr>
          <a:xfrm>
            <a:off x="4293525" y="1177300"/>
            <a:ext cx="77067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latin typeface="Calibri"/>
                <a:ea typeface="Calibri"/>
                <a:cs typeface="Calibri"/>
                <a:sym typeface="Calibri"/>
              </a:rPr>
              <a:t>Heroku is a container-based cloud Platform as a Service (PaaS). Developers use Heroku to deploy, manage, and scale modern apps.</a:t>
            </a:r>
            <a:endParaRPr sz="2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1"/>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HTML and CSS</a:t>
            </a:r>
            <a:endParaRPr/>
          </a:p>
        </p:txBody>
      </p:sp>
      <p:sp>
        <p:nvSpPr>
          <p:cNvPr id="399" name="Google Shape;399;p31"/>
          <p:cNvSpPr txBox="1"/>
          <p:nvPr/>
        </p:nvSpPr>
        <p:spPr>
          <a:xfrm>
            <a:off x="347472" y="1133856"/>
            <a:ext cx="11411700" cy="5325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For designing the user interface is mainly depends on Html and CSS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Html stan</a:t>
            </a:r>
            <a:r>
              <a:rPr lang="en-US" sz="2000">
                <a:latin typeface="Calibri"/>
                <a:ea typeface="Calibri"/>
                <a:cs typeface="Calibri"/>
                <a:sym typeface="Calibri"/>
              </a:rPr>
              <a:t>d</a:t>
            </a:r>
            <a:r>
              <a:rPr b="0" i="0" lang="en-US" sz="2000" u="none" cap="none" strike="noStrike">
                <a:solidFill>
                  <a:srgbClr val="000000"/>
                </a:solidFill>
                <a:latin typeface="Calibri"/>
                <a:ea typeface="Calibri"/>
                <a:cs typeface="Calibri"/>
                <a:sym typeface="Calibri"/>
              </a:rPr>
              <a:t>s for Hyper Text Markup Language and CSS stands for Cascading Style Sheets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Html page is made of tags that specify the structure of the web page</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This is order to represent the tags in html page</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       &lt;html&gt;</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	&lt;head&gt;</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	&lt;/head&gt;</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	&lt;body&gt;</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	&lt;/body&gt;</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         &lt;/html&gt;</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Every web designing technology mainly depends on Html</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CSS gives different styles to the web page</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CSS has different different properties like color, font, images and size etc.</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32"/>
          <p:cNvPicPr preferRelativeResize="0"/>
          <p:nvPr/>
        </p:nvPicPr>
        <p:blipFill rotWithShape="1">
          <a:blip r:embed="rId3">
            <a:alphaModFix/>
          </a:blip>
          <a:srcRect b="0" l="0" r="0" t="0"/>
          <a:stretch/>
        </p:blipFill>
        <p:spPr>
          <a:xfrm>
            <a:off x="2182368" y="402336"/>
            <a:ext cx="6858000" cy="57424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3"/>
          <p:cNvSpPr txBox="1"/>
          <p:nvPr>
            <p:ph type="title"/>
          </p:nvPr>
        </p:nvSpPr>
        <p:spPr>
          <a:xfrm>
            <a:off x="82062" y="0"/>
            <a:ext cx="10515600" cy="742511"/>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Times New Roman"/>
              <a:buNone/>
            </a:pPr>
            <a:r>
              <a:rPr b="1" lang="en-US" sz="3200">
                <a:solidFill>
                  <a:srgbClr val="202124"/>
                </a:solidFill>
                <a:latin typeface="Times New Roman"/>
                <a:ea typeface="Times New Roman"/>
                <a:cs typeface="Times New Roman"/>
                <a:sym typeface="Times New Roman"/>
              </a:rPr>
              <a:t>Team Members</a:t>
            </a:r>
            <a:endParaRPr/>
          </a:p>
        </p:txBody>
      </p:sp>
      <p:sp>
        <p:nvSpPr>
          <p:cNvPr id="110" name="Google Shape;110;p3"/>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1" name="Google Shape;111;p3"/>
          <p:cNvPicPr preferRelativeResize="0"/>
          <p:nvPr/>
        </p:nvPicPr>
        <p:blipFill rotWithShape="1">
          <a:blip r:embed="rId3">
            <a:alphaModFix/>
          </a:blip>
          <a:srcRect b="0" l="0" r="0" t="0"/>
          <a:stretch/>
        </p:blipFill>
        <p:spPr>
          <a:xfrm>
            <a:off x="333643" y="862884"/>
            <a:ext cx="1611067" cy="1649901"/>
          </a:xfrm>
          <a:prstGeom prst="rect">
            <a:avLst/>
          </a:prstGeom>
          <a:noFill/>
          <a:ln>
            <a:noFill/>
          </a:ln>
        </p:spPr>
      </p:pic>
      <p:sp>
        <p:nvSpPr>
          <p:cNvPr id="112" name="Google Shape;112;p3"/>
          <p:cNvSpPr/>
          <p:nvPr/>
        </p:nvSpPr>
        <p:spPr>
          <a:xfrm>
            <a:off x="2347513" y="1028584"/>
            <a:ext cx="2340397" cy="131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A86E8"/>
                </a:solidFill>
                <a:latin typeface="Times New Roman"/>
                <a:ea typeface="Times New Roman"/>
                <a:cs typeface="Times New Roman"/>
                <a:sym typeface="Times New Roman"/>
              </a:rPr>
              <a:t>Akash Tajane</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4A86E8"/>
                </a:solidFill>
                <a:latin typeface="Times New Roman"/>
                <a:ea typeface="Times New Roman"/>
                <a:cs typeface="Times New Roman"/>
                <a:sym typeface="Times New Roman"/>
              </a:rPr>
              <a:t>https://www.linkedin.com/in/akash-tajane-01a2841ba</a:t>
            </a:r>
            <a:endParaRPr b="0" i="0" sz="1400" u="sng" cap="none" strike="noStrike">
              <a:solidFill>
                <a:schemeClr val="dk1"/>
              </a:solidFill>
              <a:latin typeface="Calibri"/>
              <a:ea typeface="Calibri"/>
              <a:cs typeface="Calibri"/>
              <a:sym typeface="Calibri"/>
            </a:endParaRPr>
          </a:p>
        </p:txBody>
      </p:sp>
      <p:pic>
        <p:nvPicPr>
          <p:cNvPr id="113" name="Google Shape;113;p3"/>
          <p:cNvPicPr preferRelativeResize="0"/>
          <p:nvPr/>
        </p:nvPicPr>
        <p:blipFill rotWithShape="1">
          <a:blip r:embed="rId4">
            <a:alphaModFix/>
          </a:blip>
          <a:srcRect b="0" l="0" r="0" t="0"/>
          <a:stretch/>
        </p:blipFill>
        <p:spPr>
          <a:xfrm>
            <a:off x="333643" y="4568076"/>
            <a:ext cx="1619789" cy="1853843"/>
          </a:xfrm>
          <a:prstGeom prst="rect">
            <a:avLst/>
          </a:prstGeom>
          <a:noFill/>
          <a:ln>
            <a:noFill/>
          </a:ln>
        </p:spPr>
      </p:pic>
      <p:sp>
        <p:nvSpPr>
          <p:cNvPr id="114" name="Google Shape;114;p3"/>
          <p:cNvSpPr/>
          <p:nvPr/>
        </p:nvSpPr>
        <p:spPr>
          <a:xfrm>
            <a:off x="2330376" y="4733778"/>
            <a:ext cx="2357534" cy="131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Times New Roman"/>
                <a:ea typeface="Times New Roman"/>
                <a:cs typeface="Times New Roman"/>
                <a:sym typeface="Times New Roman"/>
              </a:rPr>
              <a:t>Aditya chaluvadi</a:t>
            </a:r>
            <a:endParaRPr b="1" i="0" sz="1400" u="none" cap="none" strike="noStrike">
              <a:solidFill>
                <a:srgbClr val="0070C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accent1"/>
                </a:solidFill>
                <a:latin typeface="Times New Roman"/>
                <a:ea typeface="Times New Roman"/>
                <a:cs typeface="Times New Roman"/>
                <a:sym typeface="Times New Roman"/>
              </a:rPr>
              <a:t>https://www.linkedin.com/in/aditya-chaluvadi-7603581b7</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sng" cap="none" strike="noStrike">
              <a:solidFill>
                <a:schemeClr val="dk1"/>
              </a:solidFill>
              <a:latin typeface="Calibri"/>
              <a:ea typeface="Calibri"/>
              <a:cs typeface="Calibri"/>
              <a:sym typeface="Calibri"/>
            </a:endParaRPr>
          </a:p>
        </p:txBody>
      </p:sp>
      <p:pic>
        <p:nvPicPr>
          <p:cNvPr id="115" name="Google Shape;115;p3"/>
          <p:cNvPicPr preferRelativeResize="0"/>
          <p:nvPr/>
        </p:nvPicPr>
        <p:blipFill rotWithShape="1">
          <a:blip r:embed="rId5">
            <a:alphaModFix/>
          </a:blip>
          <a:srcRect b="0" l="0" r="0" t="0"/>
          <a:stretch/>
        </p:blipFill>
        <p:spPr>
          <a:xfrm>
            <a:off x="6221923" y="2783029"/>
            <a:ext cx="1595551" cy="1611264"/>
          </a:xfrm>
          <a:prstGeom prst="rect">
            <a:avLst/>
          </a:prstGeom>
          <a:noFill/>
          <a:ln>
            <a:noFill/>
          </a:ln>
        </p:spPr>
      </p:pic>
      <p:sp>
        <p:nvSpPr>
          <p:cNvPr id="116" name="Google Shape;116;p3"/>
          <p:cNvSpPr/>
          <p:nvPr/>
        </p:nvSpPr>
        <p:spPr>
          <a:xfrm>
            <a:off x="8319052" y="2861800"/>
            <a:ext cx="2460565" cy="13185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285F4"/>
                </a:solidFill>
                <a:latin typeface="Times New Roman"/>
                <a:ea typeface="Times New Roman"/>
                <a:cs typeface="Times New Roman"/>
                <a:sym typeface="Times New Roman"/>
              </a:rPr>
              <a:t>Tejaswa Verma</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rgbClr val="4285F4"/>
                </a:solidFill>
                <a:latin typeface="Times New Roman"/>
                <a:ea typeface="Times New Roman"/>
                <a:cs typeface="Times New Roman"/>
                <a:sym typeface="Times New Roman"/>
              </a:rPr>
              <a:t>https://www.linkedin.com/in/tejaswa-verma-973593208</a:t>
            </a:r>
            <a:endParaRPr b="1" i="0" sz="1400" u="sng"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117" name="Google Shape;117;p3"/>
          <p:cNvPicPr preferRelativeResize="0"/>
          <p:nvPr/>
        </p:nvPicPr>
        <p:blipFill rotWithShape="1">
          <a:blip r:embed="rId6">
            <a:alphaModFix/>
          </a:blip>
          <a:srcRect b="0" l="0" r="0" t="0"/>
          <a:stretch/>
        </p:blipFill>
        <p:spPr>
          <a:xfrm>
            <a:off x="6221924" y="4568076"/>
            <a:ext cx="1595551" cy="1625257"/>
          </a:xfrm>
          <a:prstGeom prst="rect">
            <a:avLst/>
          </a:prstGeom>
          <a:noFill/>
          <a:ln>
            <a:noFill/>
          </a:ln>
        </p:spPr>
      </p:pic>
      <p:sp>
        <p:nvSpPr>
          <p:cNvPr id="118" name="Google Shape;118;p3"/>
          <p:cNvSpPr/>
          <p:nvPr/>
        </p:nvSpPr>
        <p:spPr>
          <a:xfrm>
            <a:off x="8430301" y="4733778"/>
            <a:ext cx="2349316" cy="13185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285F4"/>
                </a:solidFill>
                <a:latin typeface="Times New Roman"/>
                <a:ea typeface="Times New Roman"/>
                <a:cs typeface="Times New Roman"/>
                <a:sym typeface="Times New Roman"/>
              </a:rPr>
              <a:t>Abhishek Nayak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4285F4"/>
                </a:solidFill>
                <a:latin typeface="Times New Roman"/>
                <a:ea typeface="Times New Roman"/>
                <a:cs typeface="Times New Roman"/>
                <a:sym typeface="Times New Roman"/>
              </a:rPr>
              <a:t>https://www.linkedin.com/in/abhishek-nayak-6a5790109/</a:t>
            </a:r>
            <a:endParaRPr b="0" i="0" sz="1400" u="sng" cap="none" strike="noStrike">
              <a:solidFill>
                <a:srgbClr val="000000"/>
              </a:solidFill>
              <a:latin typeface="Arial"/>
              <a:ea typeface="Arial"/>
              <a:cs typeface="Arial"/>
              <a:sym typeface="Arial"/>
            </a:endParaRPr>
          </a:p>
        </p:txBody>
      </p:sp>
      <p:pic>
        <p:nvPicPr>
          <p:cNvPr id="119" name="Google Shape;119;p3"/>
          <p:cNvPicPr preferRelativeResize="0"/>
          <p:nvPr/>
        </p:nvPicPr>
        <p:blipFill rotWithShape="1">
          <a:blip r:embed="rId7">
            <a:alphaModFix/>
          </a:blip>
          <a:srcRect b="0" l="0" r="0" t="0"/>
          <a:stretch/>
        </p:blipFill>
        <p:spPr>
          <a:xfrm>
            <a:off x="333642" y="2727803"/>
            <a:ext cx="1611067" cy="1666490"/>
          </a:xfrm>
          <a:prstGeom prst="rect">
            <a:avLst/>
          </a:prstGeom>
          <a:noFill/>
          <a:ln>
            <a:noFill/>
          </a:ln>
        </p:spPr>
      </p:pic>
      <p:sp>
        <p:nvSpPr>
          <p:cNvPr id="120" name="Google Shape;120;p3"/>
          <p:cNvSpPr/>
          <p:nvPr/>
        </p:nvSpPr>
        <p:spPr>
          <a:xfrm>
            <a:off x="2404917" y="2861800"/>
            <a:ext cx="2340397" cy="131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A86E8"/>
                </a:solidFill>
                <a:latin typeface="Times New Roman"/>
                <a:ea typeface="Times New Roman"/>
                <a:cs typeface="Times New Roman"/>
                <a:sym typeface="Times New Roman"/>
              </a:rPr>
              <a:t>Shaheer PV</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4A86E8"/>
                </a:solidFill>
                <a:latin typeface="Times New Roman"/>
                <a:ea typeface="Times New Roman"/>
                <a:cs typeface="Times New Roman"/>
                <a:sym typeface="Times New Roman"/>
              </a:rPr>
              <a:t>https://www.linkedin.com/in/shaheer-p-v-53086821b/</a:t>
            </a:r>
            <a:endParaRPr b="0" i="0" sz="1400" u="sng" cap="none" strike="noStrike">
              <a:solidFill>
                <a:schemeClr val="dk1"/>
              </a:solidFill>
              <a:latin typeface="Calibri"/>
              <a:ea typeface="Calibri"/>
              <a:cs typeface="Calibri"/>
              <a:sym typeface="Calibri"/>
            </a:endParaRPr>
          </a:p>
        </p:txBody>
      </p:sp>
      <p:pic>
        <p:nvPicPr>
          <p:cNvPr id="121" name="Google Shape;121;p3"/>
          <p:cNvPicPr preferRelativeResize="0"/>
          <p:nvPr/>
        </p:nvPicPr>
        <p:blipFill rotWithShape="1">
          <a:blip r:embed="rId8">
            <a:alphaModFix/>
          </a:blip>
          <a:srcRect b="0" l="0" r="0" t="0"/>
          <a:stretch/>
        </p:blipFill>
        <p:spPr>
          <a:xfrm>
            <a:off x="6112449" y="855524"/>
            <a:ext cx="1814489" cy="1814489"/>
          </a:xfrm>
          <a:prstGeom prst="rect">
            <a:avLst/>
          </a:prstGeom>
          <a:noFill/>
          <a:ln>
            <a:noFill/>
          </a:ln>
        </p:spPr>
      </p:pic>
      <p:sp>
        <p:nvSpPr>
          <p:cNvPr id="122" name="Google Shape;122;p3"/>
          <p:cNvSpPr/>
          <p:nvPr/>
        </p:nvSpPr>
        <p:spPr>
          <a:xfrm>
            <a:off x="8319040" y="989825"/>
            <a:ext cx="2460600" cy="13185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4285F4"/>
                </a:solidFill>
                <a:latin typeface="Times New Roman"/>
                <a:ea typeface="Times New Roman"/>
                <a:cs typeface="Times New Roman"/>
                <a:sym typeface="Times New Roman"/>
              </a:rPr>
              <a:t>Satish</a:t>
            </a:r>
            <a:endParaRPr b="1">
              <a:solidFill>
                <a:srgbClr val="4285F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rgbClr val="4285F4"/>
                </a:solidFill>
                <a:latin typeface="Times New Roman"/>
                <a:ea typeface="Times New Roman"/>
                <a:cs typeface="Times New Roman"/>
                <a:sym typeface="Times New Roman"/>
              </a:rPr>
              <a:t>https://www.linkedin.com/in/satish-sathanandam-04711451/</a:t>
            </a:r>
            <a:endParaRPr b="1" i="0" sz="1400" u="sng"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3"/>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Deployment using Heroku and Github</a:t>
            </a:r>
            <a:endParaRPr/>
          </a:p>
        </p:txBody>
      </p:sp>
      <p:grpSp>
        <p:nvGrpSpPr>
          <p:cNvPr id="410" name="Google Shape;410;p33"/>
          <p:cNvGrpSpPr/>
          <p:nvPr/>
        </p:nvGrpSpPr>
        <p:grpSpPr>
          <a:xfrm>
            <a:off x="6639496" y="1619632"/>
            <a:ext cx="5116957" cy="3618733"/>
            <a:chOff x="638746" y="382"/>
            <a:chExt cx="5116957" cy="3618733"/>
          </a:xfrm>
        </p:grpSpPr>
        <p:sp>
          <p:nvSpPr>
            <p:cNvPr id="411" name="Google Shape;411;p33"/>
            <p:cNvSpPr/>
            <p:nvPr/>
          </p:nvSpPr>
          <p:spPr>
            <a:xfrm>
              <a:off x="2371910" y="1968486"/>
              <a:ext cx="1650629" cy="1650629"/>
            </a:xfrm>
            <a:prstGeom prst="ellipse">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txBox="1"/>
            <p:nvPr/>
          </p:nvSpPr>
          <p:spPr>
            <a:xfrm>
              <a:off x="2613639" y="2210215"/>
              <a:ext cx="1167171" cy="1167171"/>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rgbClr val="000000"/>
                </a:buClr>
                <a:buSzPts val="4000"/>
                <a:buFont typeface="Arial"/>
                <a:buNone/>
              </a:pPr>
              <a:r>
                <a:rPr b="0" i="0" lang="en-US" sz="4000" u="none" cap="none" strike="noStrike">
                  <a:solidFill>
                    <a:schemeClr val="lt1"/>
                  </a:solidFill>
                  <a:latin typeface="Arial"/>
                  <a:ea typeface="Arial"/>
                  <a:cs typeface="Arial"/>
                  <a:sym typeface="Arial"/>
                </a:rPr>
                <a:t>Main</a:t>
              </a:r>
              <a:endParaRPr/>
            </a:p>
          </p:txBody>
        </p:sp>
        <p:sp>
          <p:nvSpPr>
            <p:cNvPr id="413" name="Google Shape;413;p33"/>
            <p:cNvSpPr/>
            <p:nvPr/>
          </p:nvSpPr>
          <p:spPr>
            <a:xfrm rot="-8700000">
              <a:off x="1308217" y="1679511"/>
              <a:ext cx="1267116" cy="470429"/>
            </a:xfrm>
            <a:prstGeom prst="leftArrow">
              <a:avLst>
                <a:gd fmla="val 60000" name="adj1"/>
                <a:gd fmla="val 50000" name="adj2"/>
              </a:avLst>
            </a:prstGeom>
            <a:solidFill>
              <a:srgbClr val="ABBADE"/>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638746" y="924092"/>
              <a:ext cx="1568098" cy="1254478"/>
            </a:xfrm>
            <a:prstGeom prst="roundRect">
              <a:avLst>
                <a:gd fmla="val 10000" name="adj"/>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txBox="1"/>
            <p:nvPr/>
          </p:nvSpPr>
          <p:spPr>
            <a:xfrm>
              <a:off x="675488" y="960834"/>
              <a:ext cx="1494614" cy="1180994"/>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rgbClr val="000000"/>
                </a:buClr>
                <a:buSzPts val="2700"/>
                <a:buFont typeface="Arial"/>
                <a:buNone/>
              </a:pPr>
              <a:r>
                <a:rPr b="0" i="0" lang="en-US" sz="2700" u="none" cap="none" strike="noStrike">
                  <a:solidFill>
                    <a:schemeClr val="lt1"/>
                  </a:solidFill>
                  <a:latin typeface="Arial"/>
                  <a:ea typeface="Arial"/>
                  <a:cs typeface="Arial"/>
                  <a:sym typeface="Arial"/>
                </a:rPr>
                <a:t>HTML</a:t>
              </a:r>
              <a:endParaRPr/>
            </a:p>
          </p:txBody>
        </p:sp>
        <p:sp>
          <p:nvSpPr>
            <p:cNvPr id="416" name="Google Shape;416;p33"/>
            <p:cNvSpPr/>
            <p:nvPr/>
          </p:nvSpPr>
          <p:spPr>
            <a:xfrm rot="-5400000">
              <a:off x="2563666" y="1025965"/>
              <a:ext cx="1267116" cy="470429"/>
            </a:xfrm>
            <a:prstGeom prst="leftArrow">
              <a:avLst>
                <a:gd fmla="val 60000" name="adj1"/>
                <a:gd fmla="val 50000" name="adj2"/>
              </a:avLst>
            </a:prstGeom>
            <a:solidFill>
              <a:srgbClr val="ABBADE"/>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2413175" y="382"/>
              <a:ext cx="1568098" cy="1254478"/>
            </a:xfrm>
            <a:prstGeom prst="roundRect">
              <a:avLst>
                <a:gd fmla="val 10000" name="adj"/>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txBox="1"/>
            <p:nvPr/>
          </p:nvSpPr>
          <p:spPr>
            <a:xfrm>
              <a:off x="2449917" y="37124"/>
              <a:ext cx="1494614" cy="1180994"/>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rgbClr val="000000"/>
                </a:buClr>
                <a:buSzPts val="2700"/>
                <a:buFont typeface="Arial"/>
                <a:buNone/>
              </a:pPr>
              <a:r>
                <a:rPr b="0" i="0" lang="en-US" sz="2700" u="none" cap="none" strike="noStrike">
                  <a:solidFill>
                    <a:schemeClr val="lt1"/>
                  </a:solidFill>
                  <a:latin typeface="Arial"/>
                  <a:ea typeface="Arial"/>
                  <a:cs typeface="Arial"/>
                  <a:sym typeface="Arial"/>
                </a:rPr>
                <a:t>Python ML Model</a:t>
              </a:r>
              <a:endParaRPr/>
            </a:p>
          </p:txBody>
        </p:sp>
        <p:sp>
          <p:nvSpPr>
            <p:cNvPr id="419" name="Google Shape;419;p33"/>
            <p:cNvSpPr/>
            <p:nvPr/>
          </p:nvSpPr>
          <p:spPr>
            <a:xfrm rot="-2100000">
              <a:off x="3819116" y="1679511"/>
              <a:ext cx="1267116" cy="470429"/>
            </a:xfrm>
            <a:prstGeom prst="leftArrow">
              <a:avLst>
                <a:gd fmla="val 60000" name="adj1"/>
                <a:gd fmla="val 50000" name="adj2"/>
              </a:avLst>
            </a:prstGeom>
            <a:solidFill>
              <a:srgbClr val="ABBADE"/>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4187605" y="924092"/>
              <a:ext cx="1568098" cy="1254478"/>
            </a:xfrm>
            <a:prstGeom prst="roundRect">
              <a:avLst>
                <a:gd fmla="val 10000" name="adj"/>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txBox="1"/>
            <p:nvPr/>
          </p:nvSpPr>
          <p:spPr>
            <a:xfrm>
              <a:off x="4224347" y="960834"/>
              <a:ext cx="1494614" cy="1180994"/>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rgbClr val="000000"/>
                </a:buClr>
                <a:buSzPts val="2700"/>
                <a:buFont typeface="Arial"/>
                <a:buNone/>
              </a:pPr>
              <a:r>
                <a:rPr b="0" i="0" lang="en-US" sz="2700" u="none" cap="none" strike="noStrike">
                  <a:solidFill>
                    <a:schemeClr val="lt1"/>
                  </a:solidFill>
                  <a:latin typeface="Arial"/>
                  <a:ea typeface="Arial"/>
                  <a:cs typeface="Arial"/>
                  <a:sym typeface="Arial"/>
                </a:rPr>
                <a:t>Excel Data Set</a:t>
              </a:r>
              <a:endParaRPr/>
            </a:p>
          </p:txBody>
        </p:sp>
      </p:grpSp>
      <p:sp>
        <p:nvSpPr>
          <p:cNvPr id="422" name="Google Shape;422;p33"/>
          <p:cNvSpPr txBox="1"/>
          <p:nvPr/>
        </p:nvSpPr>
        <p:spPr>
          <a:xfrm>
            <a:off x="228600" y="1085850"/>
            <a:ext cx="5772300" cy="5325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Python Flask API is used for web deployment of ML model</a:t>
            </a:r>
            <a:endParaRPr/>
          </a:p>
          <a:p>
            <a:pPr indent="-158750" lvl="0" marL="28575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For deploying python flask in Heroku using G</a:t>
            </a:r>
            <a:r>
              <a:rPr lang="en-US" sz="2000"/>
              <a:t>i</a:t>
            </a:r>
            <a:r>
              <a:rPr b="0" i="0" lang="en-US" sz="2000" u="none" cap="none" strike="noStrike">
                <a:solidFill>
                  <a:srgbClr val="000000"/>
                </a:solidFill>
                <a:latin typeface="Arial"/>
                <a:ea typeface="Arial"/>
                <a:cs typeface="Arial"/>
                <a:sym typeface="Arial"/>
              </a:rPr>
              <a:t>thub requires following files</a:t>
            </a:r>
            <a:endParaRPr/>
          </a:p>
          <a:p>
            <a:pPr indent="0" lvl="2"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	</a:t>
            </a:r>
            <a:endParaRPr/>
          </a:p>
          <a:p>
            <a:pPr indent="-171450" lvl="2" marL="12573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Main python file</a:t>
            </a:r>
            <a:endParaRPr/>
          </a:p>
          <a:p>
            <a:pPr indent="-171450" lvl="2" marL="12573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Python ML model file</a:t>
            </a:r>
            <a:endParaRPr/>
          </a:p>
          <a:p>
            <a:pPr indent="-171450" lvl="2" marL="12573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HTML</a:t>
            </a:r>
            <a:endParaRPr/>
          </a:p>
          <a:p>
            <a:pPr indent="-171450" lvl="2" marL="12573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Excel data set for ML model</a:t>
            </a:r>
            <a:endParaRPr/>
          </a:p>
          <a:p>
            <a:pPr indent="-171450" lvl="2" marL="12573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Requirement file</a:t>
            </a:r>
            <a:endParaRPr/>
          </a:p>
          <a:p>
            <a:pPr indent="-171450" lvl="2" marL="12573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Procfile</a:t>
            </a:r>
            <a:endParaRPr b="0" i="0" sz="20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Once files are copied in G</a:t>
            </a:r>
            <a:r>
              <a:rPr lang="en-US" sz="2000"/>
              <a:t>i</a:t>
            </a:r>
            <a:r>
              <a:rPr b="0" i="0" lang="en-US" sz="2000" u="none" cap="none" strike="noStrike">
                <a:solidFill>
                  <a:srgbClr val="000000"/>
                </a:solidFill>
                <a:latin typeface="Arial"/>
                <a:ea typeface="Arial"/>
                <a:cs typeface="Arial"/>
                <a:sym typeface="Arial"/>
              </a:rPr>
              <a:t>thub,Heroku can be used to build and deploy model for public access.</a:t>
            </a:r>
            <a:endParaRPr/>
          </a:p>
          <a:p>
            <a:pPr indent="0" lvl="2"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4"/>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Deployment View</a:t>
            </a:r>
            <a:endParaRPr/>
          </a:p>
        </p:txBody>
      </p:sp>
      <p:pic>
        <p:nvPicPr>
          <p:cNvPr descr="Graphical user interface, application&#10;&#10;Description automatically generated" id="428" name="Google Shape;428;p34"/>
          <p:cNvPicPr preferRelativeResize="0"/>
          <p:nvPr/>
        </p:nvPicPr>
        <p:blipFill rotWithShape="1">
          <a:blip r:embed="rId3">
            <a:alphaModFix/>
          </a:blip>
          <a:srcRect b="14392" l="0" r="0" t="0"/>
          <a:stretch/>
        </p:blipFill>
        <p:spPr>
          <a:xfrm>
            <a:off x="2251502" y="933450"/>
            <a:ext cx="6817548" cy="5221481"/>
          </a:xfrm>
          <a:prstGeom prst="rect">
            <a:avLst/>
          </a:prstGeom>
          <a:noFill/>
          <a:ln>
            <a:noFill/>
          </a:ln>
        </p:spPr>
      </p:pic>
      <p:sp>
        <p:nvSpPr>
          <p:cNvPr id="429" name="Google Shape;429;p34"/>
          <p:cNvSpPr txBox="1"/>
          <p:nvPr/>
        </p:nvSpPr>
        <p:spPr>
          <a:xfrm>
            <a:off x="4051092" y="6154931"/>
            <a:ext cx="60935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http://career-recommendation-systems.herokuapp.com/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5"/>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Deployment Video</a:t>
            </a:r>
            <a:endParaRPr/>
          </a:p>
        </p:txBody>
      </p:sp>
      <p:pic>
        <p:nvPicPr>
          <p:cNvPr id="435" name="Google Shape;435;p35"/>
          <p:cNvPicPr preferRelativeResize="0"/>
          <p:nvPr/>
        </p:nvPicPr>
        <p:blipFill rotWithShape="1">
          <a:blip r:embed="rId3">
            <a:alphaModFix/>
          </a:blip>
          <a:srcRect b="0" l="0" r="0" t="0"/>
          <a:stretch/>
        </p:blipFill>
        <p:spPr>
          <a:xfrm>
            <a:off x="1219200" y="911902"/>
            <a:ext cx="9753600" cy="548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6"/>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Conclusion</a:t>
            </a:r>
            <a:endParaRPr/>
          </a:p>
        </p:txBody>
      </p:sp>
      <p:sp>
        <p:nvSpPr>
          <p:cNvPr id="441" name="Google Shape;441;p36"/>
          <p:cNvSpPr/>
          <p:nvPr/>
        </p:nvSpPr>
        <p:spPr>
          <a:xfrm>
            <a:off x="463825" y="1118009"/>
            <a:ext cx="11211339" cy="120032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Model Recommends the Best career path to fresher through Recommendation 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main features </a:t>
            </a:r>
            <a:r>
              <a:rPr lang="en-US" sz="1800">
                <a:solidFill>
                  <a:schemeClr val="dk1"/>
                </a:solidFill>
                <a:latin typeface="Calibri"/>
                <a:ea typeface="Calibri"/>
                <a:cs typeface="Calibri"/>
                <a:sym typeface="Calibri"/>
              </a:rPr>
              <a:t>a</a:t>
            </a:r>
            <a:r>
              <a:rPr b="0" i="0" lang="en-US" sz="1800" u="none" cap="none" strike="noStrike">
                <a:solidFill>
                  <a:schemeClr val="dk1"/>
                </a:solidFill>
                <a:latin typeface="Calibri"/>
                <a:ea typeface="Calibri"/>
                <a:cs typeface="Calibri"/>
                <a:sym typeface="Calibri"/>
              </a:rPr>
              <a:t>ffecting the Recommendations are UG, UG Specialization, Interest, and skills.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23bd8af8fb_1_5"/>
          <p:cNvSpPr txBox="1"/>
          <p:nvPr>
            <p:ph type="title"/>
          </p:nvPr>
        </p:nvSpPr>
        <p:spPr>
          <a:xfrm>
            <a:off x="228600" y="191605"/>
            <a:ext cx="10515600" cy="5079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Reference</a:t>
            </a:r>
            <a:endParaRPr/>
          </a:p>
        </p:txBody>
      </p:sp>
      <p:graphicFrame>
        <p:nvGraphicFramePr>
          <p:cNvPr id="447" name="Google Shape;447;g123bd8af8fb_1_5"/>
          <p:cNvGraphicFramePr/>
          <p:nvPr/>
        </p:nvGraphicFramePr>
        <p:xfrm>
          <a:off x="335924" y="924104"/>
          <a:ext cx="3000000" cy="3000000"/>
        </p:xfrm>
        <a:graphic>
          <a:graphicData uri="http://schemas.openxmlformats.org/drawingml/2006/table">
            <a:tbl>
              <a:tblPr bandRow="1" firstRow="1">
                <a:noFill/>
                <a:tableStyleId>{E4E7E8AE-32C7-4B1E-8083-156A67DE6A57}</a:tableStyleId>
              </a:tblPr>
              <a:tblGrid>
                <a:gridCol w="1016350"/>
                <a:gridCol w="4873075"/>
                <a:gridCol w="5494400"/>
              </a:tblGrid>
              <a:tr h="210742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171616"/>
                          </a:solidFill>
                        </a:rPr>
                        <a:t>1</a:t>
                      </a:r>
                      <a:endParaRPr b="0" sz="1800" u="none" cap="none" strike="noStrike">
                        <a:solidFill>
                          <a:srgbClr val="171616"/>
                        </a:solidFill>
                      </a:endParaRPr>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rgbClr val="171616"/>
                        </a:buClr>
                        <a:buSzPts val="1800"/>
                        <a:buFont typeface="Calibri"/>
                        <a:buNone/>
                      </a:pPr>
                      <a:r>
                        <a:rPr b="0" lang="en-US" sz="1800" u="sng" cap="none" strike="noStrike">
                          <a:solidFill>
                            <a:srgbClr val="171616"/>
                          </a:solidFill>
                          <a:latin typeface="Calibri"/>
                          <a:ea typeface="Calibri"/>
                          <a:cs typeface="Calibri"/>
                          <a:sym typeface="Calibri"/>
                        </a:rPr>
                        <a:t>As surveyed by Bharat Pateet al.- A Career Path Recommendation Framework</a:t>
                      </a:r>
                      <a:endParaRPr b="0" sz="1800" u="none" cap="none" strike="noStrike">
                        <a:solidFill>
                          <a:srgbClr val="17161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solidFill>
                          <a:srgbClr val="171616"/>
                        </a:solidFill>
                      </a:endParaRPr>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rgbClr val="171616"/>
                        </a:buClr>
                        <a:buSzPts val="1800"/>
                        <a:buFont typeface="Calibri"/>
                        <a:buNone/>
                      </a:pPr>
                      <a:r>
                        <a:rPr b="0" lang="en-US" sz="1800" u="none" cap="none" strike="noStrike">
                          <a:solidFill>
                            <a:srgbClr val="171616"/>
                          </a:solidFill>
                          <a:latin typeface="Calibri"/>
                          <a:ea typeface="Calibri"/>
                          <a:cs typeface="Calibri"/>
                          <a:sym typeface="Calibri"/>
                        </a:rPr>
                        <a:t>Proposed CaPaR, a Career Path Recommendation framework, which addresses such shortcomings. , the system recommends additional skills to students required for related job openings, as well as learning resources for each skill. </a:t>
                      </a:r>
                      <a:endParaRPr b="0" sz="1800" u="none" cap="none" strike="noStrike">
                        <a:solidFill>
                          <a:srgbClr val="171616"/>
                        </a:solidFill>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r>
              <a:tr h="16954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a:t>
                      </a:r>
                      <a:endParaRPr sz="1800" u="none" cap="none" strike="noStrike"/>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sng" cap="none" strike="noStrike">
                          <a:solidFill>
                            <a:schemeClr val="dk1"/>
                          </a:solidFill>
                          <a:latin typeface="Calibri"/>
                          <a:ea typeface="Calibri"/>
                          <a:cs typeface="Calibri"/>
                          <a:sym typeface="Calibri"/>
                        </a:rPr>
                        <a:t>Prof. Vijay Kolekar et al. - Implementation of an Automated Job Recommendation System Based on Candidate Profiles </a:t>
                      </a:r>
                      <a:endParaRPr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solidFill>
                            <a:schemeClr val="dk1"/>
                          </a:solidFill>
                          <a:latin typeface="Calibri"/>
                          <a:ea typeface="Calibri"/>
                          <a:cs typeface="Calibri"/>
                          <a:sym typeface="Calibri"/>
                        </a:rPr>
                        <a:t>Designed and implemented a recommendation system for online job hunting. he contrasts user-based and item-based collaborative filtering algorithm to choose a better performed one.</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r>
              <a:tr h="13775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3</a:t>
                      </a:r>
                      <a:endParaRPr sz="1800" u="none" cap="none" strike="noStrike"/>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rgbClr val="171616"/>
                        </a:buClr>
                        <a:buSzPts val="1800"/>
                        <a:buFont typeface="Calibri"/>
                        <a:buNone/>
                      </a:pPr>
                      <a:r>
                        <a:rPr b="0" lang="en-US" sz="1800" u="sng" cap="none" strike="noStrike">
                          <a:solidFill>
                            <a:srgbClr val="171616"/>
                          </a:solidFill>
                          <a:latin typeface="Calibri"/>
                          <a:ea typeface="Calibri"/>
                          <a:cs typeface="Calibri"/>
                          <a:sym typeface="Calibri"/>
                        </a:rPr>
                        <a:t>As surveyed by Nguyen Thai-Nghe et al.- Recommender System for Predicting Student Performance</a:t>
                      </a:r>
                      <a:endParaRPr b="0" sz="1800" u="none" cap="none" strike="noStrike">
                        <a:solidFill>
                          <a:srgbClr val="17161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rgbClr val="0C0C0C"/>
                        </a:buClr>
                        <a:buSzPts val="1800"/>
                        <a:buFont typeface="Calibri"/>
                        <a:buNone/>
                      </a:pPr>
                      <a:r>
                        <a:rPr b="0" lang="en-US" sz="1800" u="none" cap="none" strike="noStrike">
                          <a:solidFill>
                            <a:srgbClr val="0C0C0C"/>
                          </a:solidFill>
                          <a:latin typeface="Calibri"/>
                          <a:ea typeface="Calibri"/>
                          <a:cs typeface="Calibri"/>
                          <a:sym typeface="Calibri"/>
                        </a:rPr>
                        <a:t>proposed a novel approach which uses recommender system techniques for educational data mining, especially for predicting student performance</a:t>
                      </a:r>
                      <a:r>
                        <a:rPr b="1" lang="en-US" sz="1800" u="none" cap="none" strike="noStrike">
                          <a:solidFill>
                            <a:schemeClr val="lt1"/>
                          </a:solidFill>
                          <a:latin typeface="Calibri"/>
                          <a:ea typeface="Calibri"/>
                          <a:cs typeface="Calibri"/>
                          <a:sym typeface="Calibri"/>
                        </a:rPr>
                        <a:t>.</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aphicFrame>
        <p:nvGraphicFramePr>
          <p:cNvPr id="452" name="Google Shape;452;g123bd8af8fb_1_10"/>
          <p:cNvGraphicFramePr/>
          <p:nvPr/>
        </p:nvGraphicFramePr>
        <p:xfrm>
          <a:off x="425002" y="312957"/>
          <a:ext cx="3000000" cy="3000000"/>
        </p:xfrm>
        <a:graphic>
          <a:graphicData uri="http://schemas.openxmlformats.org/drawingml/2006/table">
            <a:tbl>
              <a:tblPr bandRow="1" firstRow="1">
                <a:noFill/>
                <a:tableStyleId>{E4E7E8AE-32C7-4B1E-8083-156A67DE6A57}</a:tableStyleId>
              </a:tblPr>
              <a:tblGrid>
                <a:gridCol w="849675"/>
                <a:gridCol w="5080425"/>
                <a:gridCol w="5403300"/>
              </a:tblGrid>
              <a:tr h="1812950">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222A35"/>
                          </a:solidFill>
                        </a:rPr>
                        <a:t>4</a:t>
                      </a:r>
                      <a:endParaRPr b="0" sz="1800" u="none" cap="none" strike="noStrike">
                        <a:solidFill>
                          <a:srgbClr val="222A35"/>
                        </a:solidFill>
                      </a:endParaRPr>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lang="en-US" sz="1800" u="sng" cap="none" strike="noStrike">
                          <a:solidFill>
                            <a:schemeClr val="dk1"/>
                          </a:solidFill>
                          <a:latin typeface="Calibri"/>
                          <a:ea typeface="Calibri"/>
                          <a:cs typeface="Calibri"/>
                          <a:sym typeface="Calibri"/>
                        </a:rPr>
                        <a:t>As surveyed by Maryam Fazel-Zarandi al.- Semantic Matchmaking for Job Recruitment: An Ontology-Based Hybrid Approach</a:t>
                      </a:r>
                      <a:endParaRPr b="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lang="en-US" sz="1800" u="none" cap="none" strike="noStrike">
                          <a:solidFill>
                            <a:schemeClr val="dk1"/>
                          </a:solidFill>
                          <a:latin typeface="Calibri"/>
                          <a:ea typeface="Calibri"/>
                          <a:cs typeface="Calibri"/>
                          <a:sym typeface="Calibri"/>
                        </a:rPr>
                        <a:t>The approach uses a deductive model to determine the kind of match between a job seeker and an advertisement, and applies a similarity-based approach to rank applicants.</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r>
              <a:tr h="20601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5</a:t>
                      </a:r>
                      <a:endParaRPr sz="1800" u="none" cap="none" strike="noStrike"/>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sng" cap="none" strike="noStrike">
                          <a:solidFill>
                            <a:schemeClr val="dk1"/>
                          </a:solidFill>
                          <a:latin typeface="Calibri"/>
                          <a:ea typeface="Calibri"/>
                          <a:cs typeface="Calibri"/>
                          <a:sym typeface="Calibri"/>
                        </a:rPr>
                        <a:t>As surveyed by Waleed M. Al-Adrouset al.- A Framework for Career-Education Hybrid Recommender System using a Selective Path Delta SimRank Algorithm </a:t>
                      </a:r>
                      <a:endParaRPr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solidFill>
                            <a:schemeClr val="dk1"/>
                          </a:solidFill>
                          <a:latin typeface="Calibri"/>
                          <a:ea typeface="Calibri"/>
                          <a:cs typeface="Calibri"/>
                          <a:sym typeface="Calibri"/>
                        </a:rPr>
                        <a:t>suggests a general framework for a social network to connect students and experts. The framework depends on a variation of Delta SimRank algorithm. The suggested variation is called Selective Path Delta-SimRank (SPDSR).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r>
              <a:tr h="20601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a:t>
                      </a:r>
                      <a:endParaRPr sz="1800" u="none" cap="none" strike="noStrike"/>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rgbClr val="171616"/>
                        </a:buClr>
                        <a:buSzPts val="1800"/>
                        <a:buFont typeface="Calibri"/>
                        <a:buNone/>
                      </a:pPr>
                      <a:r>
                        <a:rPr b="0" lang="en-US" sz="1800" u="sng" cap="none" strike="noStrike">
                          <a:solidFill>
                            <a:srgbClr val="171616"/>
                          </a:solidFill>
                          <a:latin typeface="Calibri"/>
                          <a:ea typeface="Calibri"/>
                          <a:cs typeface="Calibri"/>
                          <a:sym typeface="Calibri"/>
                        </a:rPr>
                        <a:t>As surveyed by Nikolaos D. Almalis  et al. - FoDRA - A New Content-Based Job Recommendation Algorithm for Job Seeking and Recruiting</a:t>
                      </a:r>
                      <a:endParaRPr b="0" sz="1800" u="none" cap="none" strike="noStrike">
                        <a:solidFill>
                          <a:srgbClr val="17161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c>
                  <a:txBody>
                    <a:bodyPr/>
                    <a:lstStyle/>
                    <a:p>
                      <a:pPr indent="0" lvl="0" marL="0" marR="0" rtl="0" algn="l">
                        <a:lnSpc>
                          <a:spcPct val="100000"/>
                        </a:lnSpc>
                        <a:spcBef>
                          <a:spcPts val="0"/>
                        </a:spcBef>
                        <a:spcAft>
                          <a:spcPts val="0"/>
                        </a:spcAft>
                        <a:buClr>
                          <a:srgbClr val="171616"/>
                        </a:buClr>
                        <a:buSzPts val="1800"/>
                        <a:buFont typeface="Calibri"/>
                        <a:buNone/>
                      </a:pPr>
                      <a:r>
                        <a:rPr b="0" lang="en-US" sz="1800" u="none" cap="none" strike="noStrike">
                          <a:solidFill>
                            <a:srgbClr val="171616"/>
                          </a:solidFill>
                          <a:latin typeface="Calibri"/>
                          <a:ea typeface="Calibri"/>
                          <a:cs typeface="Calibri"/>
                          <a:sym typeface="Calibri"/>
                        </a:rPr>
                        <a:t>proposed a content-based recommendation approach which extends and updates Minkowski distance in order to address the challenge of matching people and jobs.</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solidFill>
                      <a:srgbClr val="8DA9DB"/>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37"/>
          <p:cNvPicPr preferRelativeResize="0"/>
          <p:nvPr/>
        </p:nvPicPr>
        <p:blipFill rotWithShape="1">
          <a:blip r:embed="rId3">
            <a:alphaModFix/>
          </a:blip>
          <a:srcRect b="0" l="0" r="0" t="0"/>
          <a:stretch/>
        </p:blipFill>
        <p:spPr>
          <a:xfrm>
            <a:off x="1340708" y="758720"/>
            <a:ext cx="9510584" cy="53405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4"/>
          <p:cNvSpPr txBox="1"/>
          <p:nvPr>
            <p:ph type="title"/>
          </p:nvPr>
        </p:nvSpPr>
        <p:spPr>
          <a:xfrm>
            <a:off x="82062" y="577"/>
            <a:ext cx="10515600" cy="741357"/>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0"/>
              </a:spcBef>
              <a:spcAft>
                <a:spcPts val="0"/>
              </a:spcAft>
              <a:buClr>
                <a:schemeClr val="dk1"/>
              </a:buClr>
              <a:buSzPts val="1800"/>
              <a:buFont typeface="Times New Roman"/>
              <a:buNone/>
            </a:pPr>
            <a:r>
              <a:rPr b="1" lang="en-US" sz="3200">
                <a:solidFill>
                  <a:srgbClr val="202124"/>
                </a:solidFill>
                <a:latin typeface="Times New Roman"/>
                <a:ea typeface="Times New Roman"/>
                <a:cs typeface="Times New Roman"/>
                <a:sym typeface="Times New Roman"/>
              </a:rPr>
              <a:t>Team Members</a:t>
            </a:r>
            <a:endParaRPr/>
          </a:p>
        </p:txBody>
      </p:sp>
      <p:sp>
        <p:nvSpPr>
          <p:cNvPr id="128" name="Google Shape;128;p4"/>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9" name="Google Shape;129;p4"/>
          <p:cNvPicPr preferRelativeResize="0"/>
          <p:nvPr/>
        </p:nvPicPr>
        <p:blipFill rotWithShape="1">
          <a:blip r:embed="rId3">
            <a:alphaModFix/>
          </a:blip>
          <a:srcRect b="0" l="0" r="0" t="0"/>
          <a:stretch/>
        </p:blipFill>
        <p:spPr>
          <a:xfrm>
            <a:off x="423044" y="917228"/>
            <a:ext cx="1609483" cy="1646063"/>
          </a:xfrm>
          <a:prstGeom prst="rect">
            <a:avLst/>
          </a:prstGeom>
          <a:noFill/>
          <a:ln>
            <a:noFill/>
          </a:ln>
        </p:spPr>
      </p:pic>
      <p:sp>
        <p:nvSpPr>
          <p:cNvPr id="130" name="Google Shape;130;p4"/>
          <p:cNvSpPr/>
          <p:nvPr/>
        </p:nvSpPr>
        <p:spPr>
          <a:xfrm>
            <a:off x="2399029" y="1123686"/>
            <a:ext cx="2340397" cy="1233148"/>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A86E8"/>
                </a:solidFill>
                <a:latin typeface="Times New Roman"/>
                <a:ea typeface="Times New Roman"/>
                <a:cs typeface="Times New Roman"/>
                <a:sym typeface="Times New Roman"/>
              </a:rPr>
              <a:t>Poushali Nag</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4A86E8"/>
                </a:solidFill>
                <a:latin typeface="Times New Roman"/>
                <a:ea typeface="Times New Roman"/>
                <a:cs typeface="Times New Roman"/>
                <a:sym typeface="Times New Roman"/>
              </a:rPr>
              <a:t>https://www.linkedin.com/in/poushali-nag1998</a:t>
            </a:r>
            <a:endParaRPr b="0" i="0" sz="1400" u="sng" cap="none" strike="noStrike">
              <a:solidFill>
                <a:schemeClr val="dk1"/>
              </a:solidFill>
              <a:latin typeface="Calibri"/>
              <a:ea typeface="Calibri"/>
              <a:cs typeface="Calibri"/>
              <a:sym typeface="Calibri"/>
            </a:endParaRPr>
          </a:p>
        </p:txBody>
      </p:sp>
      <p:pic>
        <p:nvPicPr>
          <p:cNvPr id="131" name="Google Shape;131;p4"/>
          <p:cNvPicPr preferRelativeResize="0"/>
          <p:nvPr/>
        </p:nvPicPr>
        <p:blipFill rotWithShape="1">
          <a:blip r:embed="rId4">
            <a:alphaModFix/>
          </a:blip>
          <a:srcRect b="0" l="0" r="0" t="0"/>
          <a:stretch/>
        </p:blipFill>
        <p:spPr>
          <a:xfrm>
            <a:off x="423043" y="2827533"/>
            <a:ext cx="1609484" cy="1646063"/>
          </a:xfrm>
          <a:prstGeom prst="rect">
            <a:avLst/>
          </a:prstGeom>
          <a:noFill/>
          <a:ln>
            <a:noFill/>
          </a:ln>
        </p:spPr>
      </p:pic>
      <p:sp>
        <p:nvSpPr>
          <p:cNvPr id="132" name="Google Shape;132;p4"/>
          <p:cNvSpPr/>
          <p:nvPr/>
        </p:nvSpPr>
        <p:spPr>
          <a:xfrm>
            <a:off x="2399028" y="3075901"/>
            <a:ext cx="2340397" cy="1233148"/>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Times New Roman"/>
                <a:ea typeface="Times New Roman"/>
                <a:cs typeface="Times New Roman"/>
                <a:sym typeface="Times New Roman"/>
              </a:rPr>
              <a:t>Divya Polana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accent1"/>
                </a:solidFill>
                <a:latin typeface="Times New Roman"/>
                <a:ea typeface="Times New Roman"/>
                <a:cs typeface="Times New Roman"/>
                <a:sym typeface="Times New Roman"/>
              </a:rPr>
              <a:t>https://www.linkedin.com/in/divya-polana-46042621b</a:t>
            </a:r>
            <a:endParaRPr b="0" i="0" sz="1400" u="none" cap="none" strike="noStrike">
              <a:solidFill>
                <a:schemeClr val="accent1"/>
              </a:solidFill>
              <a:latin typeface="Times New Roman"/>
              <a:ea typeface="Times New Roman"/>
              <a:cs typeface="Times New Roman"/>
              <a:sym typeface="Times New Roman"/>
            </a:endParaRPr>
          </a:p>
        </p:txBody>
      </p:sp>
      <p:pic>
        <p:nvPicPr>
          <p:cNvPr id="133" name="Google Shape;133;p4"/>
          <p:cNvPicPr preferRelativeResize="0"/>
          <p:nvPr/>
        </p:nvPicPr>
        <p:blipFill rotWithShape="1">
          <a:blip r:embed="rId5">
            <a:alphaModFix/>
          </a:blip>
          <a:srcRect b="0" l="0" r="0" t="0"/>
          <a:stretch/>
        </p:blipFill>
        <p:spPr>
          <a:xfrm>
            <a:off x="423043" y="4648890"/>
            <a:ext cx="1609484" cy="1618488"/>
          </a:xfrm>
          <a:prstGeom prst="rect">
            <a:avLst/>
          </a:prstGeom>
          <a:noFill/>
          <a:ln>
            <a:noFill/>
          </a:ln>
        </p:spPr>
      </p:pic>
      <p:sp>
        <p:nvSpPr>
          <p:cNvPr id="134" name="Google Shape;134;p4"/>
          <p:cNvSpPr/>
          <p:nvPr/>
        </p:nvSpPr>
        <p:spPr>
          <a:xfrm>
            <a:off x="2399028" y="5028116"/>
            <a:ext cx="2340397" cy="1233148"/>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Times New Roman"/>
                <a:ea typeface="Times New Roman"/>
                <a:cs typeface="Times New Roman"/>
                <a:sym typeface="Times New Roman"/>
              </a:rPr>
              <a:t>S. Kanimozhi </a:t>
            </a:r>
            <a:r>
              <a:rPr b="0" i="0" lang="en-US" sz="1400" u="sng" cap="none" strike="noStrike">
                <a:solidFill>
                  <a:schemeClr val="accent1"/>
                </a:solidFill>
                <a:latin typeface="Times New Roman"/>
                <a:ea typeface="Times New Roman"/>
                <a:cs typeface="Times New Roman"/>
                <a:sym typeface="Times New Roman"/>
              </a:rPr>
              <a:t>https://www.linkedin.com/in/kanimozhi-senathipathi-7b53361b6</a:t>
            </a:r>
            <a:endParaRPr b="0" i="0" sz="1400" u="none" cap="none" strike="noStrike">
              <a:solidFill>
                <a:schemeClr val="accent1"/>
              </a:solidFill>
              <a:latin typeface="Times New Roman"/>
              <a:ea typeface="Times New Roman"/>
              <a:cs typeface="Times New Roman"/>
              <a:sym typeface="Times New Roman"/>
            </a:endParaRPr>
          </a:p>
        </p:txBody>
      </p:sp>
      <p:pic>
        <p:nvPicPr>
          <p:cNvPr id="135" name="Google Shape;135;p4"/>
          <p:cNvPicPr preferRelativeResize="0"/>
          <p:nvPr/>
        </p:nvPicPr>
        <p:blipFill rotWithShape="1">
          <a:blip r:embed="rId6">
            <a:alphaModFix/>
          </a:blip>
          <a:srcRect b="0" l="0" r="0" t="0"/>
          <a:stretch/>
        </p:blipFill>
        <p:spPr>
          <a:xfrm>
            <a:off x="6334446" y="2738583"/>
            <a:ext cx="1609485" cy="1646063"/>
          </a:xfrm>
          <a:prstGeom prst="rect">
            <a:avLst/>
          </a:prstGeom>
          <a:noFill/>
          <a:ln>
            <a:noFill/>
          </a:ln>
        </p:spPr>
      </p:pic>
      <p:sp>
        <p:nvSpPr>
          <p:cNvPr id="136" name="Google Shape;136;p4"/>
          <p:cNvSpPr/>
          <p:nvPr/>
        </p:nvSpPr>
        <p:spPr>
          <a:xfrm>
            <a:off x="8459085" y="2857746"/>
            <a:ext cx="2340397" cy="1233148"/>
          </a:xfrm>
          <a:prstGeom prst="roundRect">
            <a:avLst>
              <a:gd fmla="val 16667" name="adj"/>
            </a:avLst>
          </a:prstGeom>
          <a:solidFill>
            <a:schemeClr val="lt1"/>
          </a:solidFill>
          <a:ln cap="flat" cmpd="sng" w="9525">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4A86E8"/>
                </a:solidFill>
                <a:latin typeface="Times New Roman"/>
                <a:ea typeface="Times New Roman"/>
                <a:cs typeface="Times New Roman"/>
                <a:sym typeface="Times New Roman"/>
              </a:rPr>
              <a:t>Mohd </a:t>
            </a:r>
            <a:r>
              <a:rPr b="1" i="0" lang="en-US" sz="1400" u="none" cap="none" strike="noStrike">
                <a:solidFill>
                  <a:srgbClr val="4A86E8"/>
                </a:solidFill>
                <a:latin typeface="Times New Roman"/>
                <a:ea typeface="Times New Roman"/>
                <a:cs typeface="Times New Roman"/>
                <a:sym typeface="Times New Roman"/>
              </a:rPr>
              <a:t>Amer Hussain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4A86E8"/>
                </a:solidFill>
                <a:latin typeface="Times New Roman"/>
                <a:ea typeface="Times New Roman"/>
                <a:cs typeface="Times New Roman"/>
                <a:sym typeface="Times New Roman"/>
              </a:rPr>
              <a:t>https://www.linkedin.com/in/muhammed-amer-hussain-91179821a</a:t>
            </a:r>
            <a:endParaRPr b="0" i="0" sz="1400" u="sng" cap="none" strike="noStrike">
              <a:solidFill>
                <a:schemeClr val="dk1"/>
              </a:solidFill>
              <a:latin typeface="Calibri"/>
              <a:ea typeface="Calibri"/>
              <a:cs typeface="Calibri"/>
              <a:sym typeface="Calibri"/>
            </a:endParaRPr>
          </a:p>
        </p:txBody>
      </p:sp>
      <p:pic>
        <p:nvPicPr>
          <p:cNvPr id="137" name="Google Shape;137;p4"/>
          <p:cNvPicPr preferRelativeResize="0"/>
          <p:nvPr/>
        </p:nvPicPr>
        <p:blipFill rotWithShape="1">
          <a:blip r:embed="rId7">
            <a:alphaModFix/>
          </a:blip>
          <a:srcRect b="0" l="0" r="0" t="0"/>
          <a:stretch/>
        </p:blipFill>
        <p:spPr>
          <a:xfrm>
            <a:off x="6334446" y="4648890"/>
            <a:ext cx="1609484" cy="1646641"/>
          </a:xfrm>
          <a:prstGeom prst="rect">
            <a:avLst/>
          </a:prstGeom>
          <a:noFill/>
          <a:ln>
            <a:noFill/>
          </a:ln>
        </p:spPr>
      </p:pic>
      <p:sp>
        <p:nvSpPr>
          <p:cNvPr id="138" name="Google Shape;138;p4"/>
          <p:cNvSpPr/>
          <p:nvPr/>
        </p:nvSpPr>
        <p:spPr>
          <a:xfrm>
            <a:off x="8459085" y="4841560"/>
            <a:ext cx="2340397" cy="1233148"/>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A86E8"/>
                </a:solidFill>
                <a:latin typeface="Times New Roman"/>
                <a:ea typeface="Times New Roman"/>
                <a:cs typeface="Times New Roman"/>
                <a:sym typeface="Times New Roman"/>
              </a:rPr>
              <a:t>Anant Singh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4A86E8"/>
                </a:solidFill>
                <a:latin typeface="Times New Roman"/>
                <a:ea typeface="Times New Roman"/>
                <a:cs typeface="Times New Roman"/>
                <a:sym typeface="Times New Roman"/>
              </a:rPr>
              <a:t>www.linkedin.com/in/anant-singh-b73a6777</a:t>
            </a:r>
            <a:endParaRPr b="0" i="0" sz="1400" u="sng" cap="none" strike="noStrike">
              <a:solidFill>
                <a:schemeClr val="dk1"/>
              </a:solidFill>
              <a:latin typeface="Calibri"/>
              <a:ea typeface="Calibri"/>
              <a:cs typeface="Calibri"/>
              <a:sym typeface="Calibri"/>
            </a:endParaRPr>
          </a:p>
        </p:txBody>
      </p:sp>
      <p:pic>
        <p:nvPicPr>
          <p:cNvPr id="139" name="Google Shape;139;p4"/>
          <p:cNvPicPr preferRelativeResize="0"/>
          <p:nvPr/>
        </p:nvPicPr>
        <p:blipFill rotWithShape="1">
          <a:blip r:embed="rId8">
            <a:alphaModFix/>
          </a:blip>
          <a:srcRect b="0" l="0" r="0" t="0"/>
          <a:stretch/>
        </p:blipFill>
        <p:spPr>
          <a:xfrm>
            <a:off x="6332863" y="938035"/>
            <a:ext cx="1611067" cy="1625256"/>
          </a:xfrm>
          <a:prstGeom prst="rect">
            <a:avLst/>
          </a:prstGeom>
          <a:noFill/>
          <a:ln>
            <a:noFill/>
          </a:ln>
        </p:spPr>
      </p:pic>
      <p:sp>
        <p:nvSpPr>
          <p:cNvPr id="140" name="Google Shape;140;p4"/>
          <p:cNvSpPr/>
          <p:nvPr/>
        </p:nvSpPr>
        <p:spPr>
          <a:xfrm>
            <a:off x="8459085" y="1038334"/>
            <a:ext cx="2336138" cy="1318500"/>
          </a:xfrm>
          <a:prstGeom prst="roundRect">
            <a:avLst>
              <a:gd fmla="val 16667" name="adj"/>
            </a:avLst>
          </a:prstGeom>
          <a:solidFill>
            <a:schemeClr val="lt1"/>
          </a:solidFill>
          <a:ln cap="flat" cmpd="sng" w="12700">
            <a:solidFill>
              <a:srgbClr val="7F7F7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Times New Roman"/>
                <a:ea typeface="Times New Roman"/>
                <a:cs typeface="Times New Roman"/>
                <a:sym typeface="Times New Roman"/>
              </a:rPr>
              <a:t>Srikanth Dasari </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accent1"/>
                </a:solidFill>
                <a:latin typeface="Times New Roman"/>
                <a:ea typeface="Times New Roman"/>
                <a:cs typeface="Times New Roman"/>
                <a:sym typeface="Times New Roman"/>
              </a:rPr>
              <a:t>https://www.linkedin.com/in/srikanth-dasari-001a8b1ab</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1" i="0" sz="1200" u="sng"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lang="en-US"/>
              <a:t>Team Members</a:t>
            </a:r>
            <a:endParaRPr/>
          </a:p>
        </p:txBody>
      </p:sp>
      <p:pic>
        <p:nvPicPr>
          <p:cNvPr id="146" name="Google Shape;146;p5"/>
          <p:cNvPicPr preferRelativeResize="0"/>
          <p:nvPr/>
        </p:nvPicPr>
        <p:blipFill rotWithShape="1">
          <a:blip r:embed="rId3">
            <a:alphaModFix/>
          </a:blip>
          <a:srcRect b="0" l="0" r="0" t="0"/>
          <a:stretch/>
        </p:blipFill>
        <p:spPr>
          <a:xfrm>
            <a:off x="487439" y="2814463"/>
            <a:ext cx="1609483" cy="1646063"/>
          </a:xfrm>
          <a:prstGeom prst="rect">
            <a:avLst/>
          </a:prstGeom>
          <a:noFill/>
          <a:ln>
            <a:noFill/>
          </a:ln>
        </p:spPr>
      </p:pic>
      <p:sp>
        <p:nvSpPr>
          <p:cNvPr id="147" name="Google Shape;147;p5"/>
          <p:cNvSpPr/>
          <p:nvPr/>
        </p:nvSpPr>
        <p:spPr>
          <a:xfrm>
            <a:off x="2444652" y="1166362"/>
            <a:ext cx="2340397" cy="1233148"/>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A86E8"/>
                </a:solidFill>
                <a:latin typeface="Times New Roman"/>
                <a:ea typeface="Times New Roman"/>
                <a:cs typeface="Times New Roman"/>
                <a:sym typeface="Times New Roman"/>
              </a:rPr>
              <a:t>Swapnil Karade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4A86E8"/>
                </a:solidFill>
                <a:latin typeface="Times New Roman"/>
                <a:ea typeface="Times New Roman"/>
                <a:cs typeface="Times New Roman"/>
                <a:sym typeface="Times New Roman"/>
              </a:rPr>
              <a:t>https://www.linkedin.com/in/swapnil-karade-319b63179</a:t>
            </a:r>
            <a:endParaRPr b="0" i="0" sz="1200" u="sng" cap="none" strike="noStrike">
              <a:solidFill>
                <a:schemeClr val="dk1"/>
              </a:solidFill>
              <a:latin typeface="Calibri"/>
              <a:ea typeface="Calibri"/>
              <a:cs typeface="Calibri"/>
              <a:sym typeface="Calibri"/>
            </a:endParaRPr>
          </a:p>
        </p:txBody>
      </p:sp>
      <p:pic>
        <p:nvPicPr>
          <p:cNvPr id="148" name="Google Shape;148;p5"/>
          <p:cNvPicPr preferRelativeResize="0"/>
          <p:nvPr/>
        </p:nvPicPr>
        <p:blipFill rotWithShape="1">
          <a:blip r:embed="rId4">
            <a:alphaModFix/>
          </a:blip>
          <a:srcRect b="0" l="0" r="0" t="0"/>
          <a:stretch/>
        </p:blipFill>
        <p:spPr>
          <a:xfrm>
            <a:off x="487438" y="933918"/>
            <a:ext cx="1609483" cy="1646063"/>
          </a:xfrm>
          <a:prstGeom prst="rect">
            <a:avLst/>
          </a:prstGeom>
          <a:noFill/>
          <a:ln>
            <a:noFill/>
          </a:ln>
        </p:spPr>
      </p:pic>
      <p:sp>
        <p:nvSpPr>
          <p:cNvPr id="149" name="Google Shape;149;p5"/>
          <p:cNvSpPr/>
          <p:nvPr/>
        </p:nvSpPr>
        <p:spPr>
          <a:xfrm>
            <a:off x="2444651" y="3020920"/>
            <a:ext cx="2340397" cy="1233148"/>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A86E8"/>
                </a:solidFill>
                <a:latin typeface="Times New Roman"/>
                <a:ea typeface="Times New Roman"/>
                <a:cs typeface="Times New Roman"/>
                <a:sym typeface="Times New Roman"/>
              </a:rPr>
              <a:t>Mohammad Yakub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4A86E8"/>
                </a:solidFill>
                <a:latin typeface="Times New Roman"/>
                <a:ea typeface="Times New Roman"/>
                <a:cs typeface="Times New Roman"/>
                <a:sym typeface="Times New Roman"/>
              </a:rPr>
              <a:t>https://www.linkedin.com/in/mohammad-yakub-71a6721b7</a:t>
            </a:r>
            <a:endParaRPr b="0" i="0" sz="1400" u="sng" cap="none" strike="noStrike">
              <a:solidFill>
                <a:schemeClr val="dk1"/>
              </a:solidFill>
              <a:latin typeface="Calibri"/>
              <a:ea typeface="Calibri"/>
              <a:cs typeface="Calibri"/>
              <a:sym typeface="Calibri"/>
            </a:endParaRPr>
          </a:p>
        </p:txBody>
      </p:sp>
      <p:pic>
        <p:nvPicPr>
          <p:cNvPr id="150" name="Google Shape;150;p5"/>
          <p:cNvPicPr preferRelativeResize="0"/>
          <p:nvPr/>
        </p:nvPicPr>
        <p:blipFill rotWithShape="1">
          <a:blip r:embed="rId5">
            <a:alphaModFix/>
          </a:blip>
          <a:srcRect b="0" l="0" r="0" t="0"/>
          <a:stretch/>
        </p:blipFill>
        <p:spPr>
          <a:xfrm>
            <a:off x="487438" y="4695008"/>
            <a:ext cx="1609483" cy="1646063"/>
          </a:xfrm>
          <a:prstGeom prst="rect">
            <a:avLst/>
          </a:prstGeom>
          <a:noFill/>
          <a:ln>
            <a:noFill/>
          </a:ln>
        </p:spPr>
      </p:pic>
      <p:sp>
        <p:nvSpPr>
          <p:cNvPr id="151" name="Google Shape;151;p5"/>
          <p:cNvSpPr/>
          <p:nvPr/>
        </p:nvSpPr>
        <p:spPr>
          <a:xfrm>
            <a:off x="2444651" y="4901465"/>
            <a:ext cx="2340397" cy="1233148"/>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A86E8"/>
                </a:solidFill>
                <a:latin typeface="Times New Roman"/>
                <a:ea typeface="Times New Roman"/>
                <a:cs typeface="Times New Roman"/>
                <a:sym typeface="Times New Roman"/>
              </a:rPr>
              <a:t>Sanket Pawar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4A86E8"/>
                </a:solidFill>
                <a:latin typeface="Times New Roman"/>
                <a:ea typeface="Times New Roman"/>
                <a:cs typeface="Times New Roman"/>
                <a:sym typeface="Times New Roman"/>
              </a:rPr>
              <a:t>https://www.linkedin.com/in/sanket-pawar-b592a421b</a:t>
            </a:r>
            <a:endParaRPr b="0" i="0" sz="1200" u="sng" cap="none" strike="noStrike">
              <a:solidFill>
                <a:schemeClr val="dk1"/>
              </a:solidFill>
              <a:latin typeface="Calibri"/>
              <a:ea typeface="Calibri"/>
              <a:cs typeface="Calibri"/>
              <a:sym typeface="Calibri"/>
            </a:endParaRPr>
          </a:p>
        </p:txBody>
      </p:sp>
      <p:pic>
        <p:nvPicPr>
          <p:cNvPr id="152" name="Google Shape;152;p5"/>
          <p:cNvPicPr preferRelativeResize="0"/>
          <p:nvPr/>
        </p:nvPicPr>
        <p:blipFill rotWithShape="1">
          <a:blip r:embed="rId6">
            <a:alphaModFix/>
          </a:blip>
          <a:srcRect b="0" l="0" r="0" t="0"/>
          <a:stretch/>
        </p:blipFill>
        <p:spPr>
          <a:xfrm>
            <a:off x="6334446" y="933917"/>
            <a:ext cx="1609483" cy="1646063"/>
          </a:xfrm>
          <a:prstGeom prst="rect">
            <a:avLst/>
          </a:prstGeom>
          <a:noFill/>
          <a:ln>
            <a:noFill/>
          </a:ln>
        </p:spPr>
      </p:pic>
      <p:sp>
        <p:nvSpPr>
          <p:cNvPr id="153" name="Google Shape;153;p5"/>
          <p:cNvSpPr/>
          <p:nvPr/>
        </p:nvSpPr>
        <p:spPr>
          <a:xfrm>
            <a:off x="8788928" y="1140374"/>
            <a:ext cx="2340300" cy="1233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4A86E8"/>
                </a:solidFill>
                <a:latin typeface="Times New Roman"/>
                <a:ea typeface="Times New Roman"/>
                <a:cs typeface="Times New Roman"/>
                <a:sym typeface="Times New Roman"/>
              </a:rPr>
              <a:t>Sanket Sarpe </a:t>
            </a:r>
            <a:r>
              <a:rPr b="0" i="0" lang="en-US" sz="1400" u="sng" cap="none" strike="noStrike">
                <a:solidFill>
                  <a:srgbClr val="4A86E8"/>
                </a:solidFill>
                <a:latin typeface="Times New Roman"/>
                <a:ea typeface="Times New Roman"/>
                <a:cs typeface="Times New Roman"/>
                <a:sym typeface="Times New Roman"/>
              </a:rPr>
              <a:t>https://www.linkedin.com/in/sanketsarpe</a:t>
            </a:r>
            <a:endParaRPr b="0" i="0" sz="1400" u="sng" cap="none" strike="noStrike">
              <a:solidFill>
                <a:schemeClr val="dk1"/>
              </a:solidFill>
              <a:latin typeface="Calibri"/>
              <a:ea typeface="Calibri"/>
              <a:cs typeface="Calibri"/>
              <a:sym typeface="Calibri"/>
            </a:endParaRPr>
          </a:p>
        </p:txBody>
      </p:sp>
      <p:sp>
        <p:nvSpPr>
          <p:cNvPr id="154" name="Google Shape;154;p5"/>
          <p:cNvSpPr/>
          <p:nvPr/>
        </p:nvSpPr>
        <p:spPr>
          <a:xfrm>
            <a:off x="8788978" y="3020999"/>
            <a:ext cx="2340300" cy="1233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4A86E8"/>
                </a:solidFill>
                <a:latin typeface="Times New Roman"/>
                <a:ea typeface="Times New Roman"/>
                <a:cs typeface="Times New Roman"/>
                <a:sym typeface="Times New Roman"/>
              </a:rPr>
              <a:t>Rishy Kumar </a:t>
            </a:r>
            <a:r>
              <a:rPr lang="en-US" u="sng">
                <a:solidFill>
                  <a:srgbClr val="4A86E8"/>
                </a:solidFill>
              </a:rPr>
              <a:t>https://www.linkedin.com/in/rishy-kusuma-7842a3198</a:t>
            </a:r>
            <a:endParaRPr b="0" i="0" sz="1400" u="sng" cap="none" strike="noStrike">
              <a:solidFill>
                <a:schemeClr val="dk1"/>
              </a:solidFill>
              <a:latin typeface="Calibri"/>
              <a:ea typeface="Calibri"/>
              <a:cs typeface="Calibri"/>
              <a:sym typeface="Calibri"/>
            </a:endParaRPr>
          </a:p>
        </p:txBody>
      </p:sp>
      <p:pic>
        <p:nvPicPr>
          <p:cNvPr id="155" name="Google Shape;155;p5"/>
          <p:cNvPicPr preferRelativeResize="0"/>
          <p:nvPr/>
        </p:nvPicPr>
        <p:blipFill>
          <a:blip r:embed="rId7">
            <a:alphaModFix/>
          </a:blip>
          <a:stretch>
            <a:fillRect/>
          </a:stretch>
        </p:blipFill>
        <p:spPr>
          <a:xfrm>
            <a:off x="6334450" y="2814475"/>
            <a:ext cx="1705349" cy="164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6"/>
          <p:cNvSpPr txBox="1"/>
          <p:nvPr>
            <p:ph type="title"/>
          </p:nvPr>
        </p:nvSpPr>
        <p:spPr>
          <a:xfrm>
            <a:off x="82062" y="0"/>
            <a:ext cx="10515600" cy="585000"/>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0"/>
              </a:spcBef>
              <a:spcAft>
                <a:spcPts val="0"/>
              </a:spcAft>
              <a:buClr>
                <a:schemeClr val="dk1"/>
              </a:buClr>
              <a:buSzPts val="1800"/>
              <a:buFont typeface="Times New Roman"/>
              <a:buNone/>
            </a:pPr>
            <a:r>
              <a:rPr lang="en-US" sz="3200">
                <a:solidFill>
                  <a:srgbClr val="202124"/>
                </a:solidFill>
                <a:latin typeface="Times New Roman"/>
                <a:ea typeface="Times New Roman"/>
                <a:cs typeface="Times New Roman"/>
                <a:sym typeface="Times New Roman"/>
              </a:rPr>
              <a:t>C</a:t>
            </a:r>
            <a:r>
              <a:rPr lang="en-US" sz="3200">
                <a:solidFill>
                  <a:srgbClr val="202124"/>
                </a:solidFill>
                <a:latin typeface="Times New Roman"/>
                <a:ea typeface="Times New Roman"/>
                <a:cs typeface="Times New Roman"/>
                <a:sym typeface="Times New Roman"/>
              </a:rPr>
              <a:t>ontent</a:t>
            </a:r>
            <a:endParaRPr sz="3200">
              <a:solidFill>
                <a:srgbClr val="202124"/>
              </a:solidFill>
              <a:latin typeface="Times New Roman"/>
              <a:ea typeface="Times New Roman"/>
              <a:cs typeface="Times New Roman"/>
              <a:sym typeface="Times New Roman"/>
            </a:endParaRPr>
          </a:p>
        </p:txBody>
      </p:sp>
      <p:sp>
        <p:nvSpPr>
          <p:cNvPr id="161" name="Google Shape;161;p6"/>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2" name="Google Shape;162;p6"/>
          <p:cNvSpPr/>
          <p:nvPr/>
        </p:nvSpPr>
        <p:spPr>
          <a:xfrm>
            <a:off x="459350" y="1324975"/>
            <a:ext cx="5342100" cy="4243800"/>
          </a:xfrm>
          <a:prstGeom prst="rect">
            <a:avLst/>
          </a:prstGeom>
          <a:noFill/>
          <a:ln>
            <a:noFill/>
          </a:ln>
        </p:spPr>
        <p:txBody>
          <a:bodyPr anchorCtr="0" anchor="t" bIns="45700" lIns="91425" spcFirstLastPara="1" rIns="91425" wrap="square" tIns="45700">
            <a:noAutofit/>
          </a:bodyPr>
          <a:lstStyle/>
          <a:p>
            <a:pPr indent="-533400" lvl="0" marL="514350" marR="0" rtl="0" algn="l">
              <a:lnSpc>
                <a:spcPct val="100000"/>
              </a:lnSpc>
              <a:spcBef>
                <a:spcPts val="0"/>
              </a:spcBef>
              <a:spcAft>
                <a:spcPts val="0"/>
              </a:spcAft>
              <a:buClr>
                <a:schemeClr val="dk1"/>
              </a:buClr>
              <a:buSzPts val="2100"/>
              <a:buFont typeface="Calibri"/>
              <a:buAutoNum type="arabicPeriod"/>
            </a:pPr>
            <a:r>
              <a:rPr b="1" i="0" lang="en-US" sz="2100" u="none" cap="none" strike="noStrike">
                <a:solidFill>
                  <a:schemeClr val="dk1"/>
                </a:solidFill>
                <a:latin typeface="Calibri"/>
                <a:ea typeface="Calibri"/>
                <a:cs typeface="Calibri"/>
                <a:sym typeface="Calibri"/>
              </a:rPr>
              <a:t>Project Overview and Scope</a:t>
            </a:r>
            <a:endParaRPr b="1" sz="2100">
              <a:solidFill>
                <a:schemeClr val="dk1"/>
              </a:solidFill>
              <a:latin typeface="Calibri"/>
              <a:ea typeface="Calibri"/>
              <a:cs typeface="Calibri"/>
              <a:sym typeface="Calibri"/>
            </a:endParaRPr>
          </a:p>
          <a:p>
            <a:pPr indent="-533400" lvl="0" marL="514350" marR="0" rtl="0" algn="l">
              <a:lnSpc>
                <a:spcPct val="100000"/>
              </a:lnSpc>
              <a:spcBef>
                <a:spcPts val="0"/>
              </a:spcBef>
              <a:spcAft>
                <a:spcPts val="0"/>
              </a:spcAft>
              <a:buClr>
                <a:schemeClr val="dk1"/>
              </a:buClr>
              <a:buSzPts val="2100"/>
              <a:buFont typeface="Calibri"/>
              <a:buAutoNum type="arabicPeriod"/>
            </a:pPr>
            <a:r>
              <a:rPr b="1" i="0" lang="en-US" sz="2100" u="none" cap="none" strike="noStrike">
                <a:solidFill>
                  <a:schemeClr val="dk1"/>
                </a:solidFill>
                <a:latin typeface="Calibri"/>
                <a:ea typeface="Calibri"/>
                <a:cs typeface="Calibri"/>
                <a:sym typeface="Calibri"/>
              </a:rPr>
              <a:t>Objectives and Constraints</a:t>
            </a:r>
            <a:endParaRPr b="1" sz="2100">
              <a:solidFill>
                <a:schemeClr val="dk1"/>
              </a:solidFill>
              <a:latin typeface="Calibri"/>
              <a:ea typeface="Calibri"/>
              <a:cs typeface="Calibri"/>
              <a:sym typeface="Calibri"/>
            </a:endParaRPr>
          </a:p>
          <a:p>
            <a:pPr indent="-533400" lvl="0" marL="514350" marR="0" rtl="0" algn="l">
              <a:lnSpc>
                <a:spcPct val="100000"/>
              </a:lnSpc>
              <a:spcBef>
                <a:spcPts val="0"/>
              </a:spcBef>
              <a:spcAft>
                <a:spcPts val="0"/>
              </a:spcAft>
              <a:buClr>
                <a:schemeClr val="dk1"/>
              </a:buClr>
              <a:buSzPts val="2100"/>
              <a:buFont typeface="Calibri"/>
              <a:buAutoNum type="arabicPeriod"/>
            </a:pPr>
            <a:r>
              <a:rPr b="1" i="0" lang="en-US" sz="2100" u="none" cap="none" strike="noStrike">
                <a:solidFill>
                  <a:schemeClr val="dk1"/>
                </a:solidFill>
                <a:latin typeface="Calibri"/>
                <a:ea typeface="Calibri"/>
                <a:cs typeface="Calibri"/>
                <a:sym typeface="Calibri"/>
              </a:rPr>
              <a:t>Technical Stacks</a:t>
            </a:r>
            <a:endParaRPr b="1" i="0" sz="1700" u="none" cap="none" strike="noStrike">
              <a:solidFill>
                <a:srgbClr val="000000"/>
              </a:solidFill>
            </a:endParaRPr>
          </a:p>
          <a:p>
            <a:pPr indent="-533400" lvl="0" marL="514350" marR="0" rtl="0" algn="l">
              <a:lnSpc>
                <a:spcPct val="100000"/>
              </a:lnSpc>
              <a:spcBef>
                <a:spcPts val="0"/>
              </a:spcBef>
              <a:spcAft>
                <a:spcPts val="0"/>
              </a:spcAft>
              <a:buClr>
                <a:schemeClr val="dk1"/>
              </a:buClr>
              <a:buSzPts val="2100"/>
              <a:buFont typeface="Calibri"/>
              <a:buAutoNum type="arabicPeriod"/>
            </a:pPr>
            <a:r>
              <a:rPr b="1" i="0" lang="en-US" sz="2100" u="none" cap="none" strike="noStrike">
                <a:solidFill>
                  <a:schemeClr val="dk1"/>
                </a:solidFill>
                <a:latin typeface="Calibri"/>
                <a:ea typeface="Calibri"/>
                <a:cs typeface="Calibri"/>
                <a:sym typeface="Calibri"/>
              </a:rPr>
              <a:t>Project Architecture</a:t>
            </a:r>
            <a:endParaRPr b="1" i="0" sz="1700" u="none" cap="none" strike="noStrike">
              <a:solidFill>
                <a:srgbClr val="000000"/>
              </a:solidFill>
            </a:endParaRPr>
          </a:p>
          <a:p>
            <a:pPr indent="-533400" lvl="0" marL="514350" marR="0" rtl="0" algn="l">
              <a:lnSpc>
                <a:spcPct val="100000"/>
              </a:lnSpc>
              <a:spcBef>
                <a:spcPts val="0"/>
              </a:spcBef>
              <a:spcAft>
                <a:spcPts val="0"/>
              </a:spcAft>
              <a:buClr>
                <a:schemeClr val="dk1"/>
              </a:buClr>
              <a:buSzPts val="2100"/>
              <a:buFont typeface="Calibri"/>
              <a:buAutoNum type="arabicPeriod"/>
            </a:pPr>
            <a:r>
              <a:rPr b="1" i="0" lang="en-US" sz="2100" u="none" cap="none" strike="noStrike">
                <a:solidFill>
                  <a:schemeClr val="dk1"/>
                </a:solidFill>
                <a:latin typeface="Calibri"/>
                <a:ea typeface="Calibri"/>
                <a:cs typeface="Calibri"/>
                <a:sym typeface="Calibri"/>
              </a:rPr>
              <a:t>Data Collection and Description</a:t>
            </a:r>
            <a:endParaRPr b="1" i="0" sz="1700" u="none" cap="none" strike="noStrike">
              <a:solidFill>
                <a:srgbClr val="000000"/>
              </a:solidFill>
            </a:endParaRPr>
          </a:p>
          <a:p>
            <a:pPr indent="-533400" lvl="0" marL="514350" marR="0" rtl="0" algn="l">
              <a:lnSpc>
                <a:spcPct val="100000"/>
              </a:lnSpc>
              <a:spcBef>
                <a:spcPts val="0"/>
              </a:spcBef>
              <a:spcAft>
                <a:spcPts val="0"/>
              </a:spcAft>
              <a:buClr>
                <a:schemeClr val="dk1"/>
              </a:buClr>
              <a:buSzPts val="2100"/>
              <a:buFont typeface="Calibri"/>
              <a:buAutoNum type="arabicPeriod"/>
            </a:pPr>
            <a:r>
              <a:rPr b="1" i="0" lang="en-US" sz="2100" u="none" cap="none" strike="noStrike">
                <a:solidFill>
                  <a:schemeClr val="dk1"/>
                </a:solidFill>
                <a:latin typeface="Calibri"/>
                <a:ea typeface="Calibri"/>
                <a:cs typeface="Calibri"/>
                <a:sym typeface="Calibri"/>
              </a:rPr>
              <a:t>Data Understanding</a:t>
            </a:r>
            <a:endParaRPr b="1" i="0" sz="1700" u="none" cap="none" strike="noStrike">
              <a:solidFill>
                <a:srgbClr val="000000"/>
              </a:solidFill>
            </a:endParaRPr>
          </a:p>
          <a:p>
            <a:pPr indent="-533400" lvl="0" marL="514350" marR="0" rtl="0" algn="l">
              <a:lnSpc>
                <a:spcPct val="100000"/>
              </a:lnSpc>
              <a:spcBef>
                <a:spcPts val="0"/>
              </a:spcBef>
              <a:spcAft>
                <a:spcPts val="0"/>
              </a:spcAft>
              <a:buClr>
                <a:schemeClr val="dk1"/>
              </a:buClr>
              <a:buSzPts val="2100"/>
              <a:buFont typeface="Calibri"/>
              <a:buAutoNum type="arabicPeriod"/>
            </a:pPr>
            <a:r>
              <a:rPr b="1" i="0" lang="en-US" sz="2100" u="none" cap="none" strike="noStrike">
                <a:solidFill>
                  <a:schemeClr val="dk1"/>
                </a:solidFill>
                <a:latin typeface="Calibri"/>
                <a:ea typeface="Calibri"/>
                <a:cs typeface="Calibri"/>
                <a:sym typeface="Calibri"/>
              </a:rPr>
              <a:t>Model Selection and Building</a:t>
            </a:r>
            <a:endParaRPr b="1" i="0" sz="1700" u="none" cap="none" strike="noStrike">
              <a:solidFill>
                <a:srgbClr val="000000"/>
              </a:solidFill>
            </a:endParaRPr>
          </a:p>
          <a:p>
            <a:pPr indent="-533400" lvl="0" marL="514350" marR="0" rtl="0" algn="l">
              <a:lnSpc>
                <a:spcPct val="100000"/>
              </a:lnSpc>
              <a:spcBef>
                <a:spcPts val="0"/>
              </a:spcBef>
              <a:spcAft>
                <a:spcPts val="0"/>
              </a:spcAft>
              <a:buClr>
                <a:schemeClr val="dk1"/>
              </a:buClr>
              <a:buSzPts val="2100"/>
              <a:buFont typeface="Calibri"/>
              <a:buAutoNum type="arabicPeriod"/>
            </a:pPr>
            <a:r>
              <a:rPr b="1" i="0" lang="en-US" sz="2100" u="none" cap="none" strike="noStrike">
                <a:solidFill>
                  <a:schemeClr val="dk1"/>
                </a:solidFill>
                <a:latin typeface="Calibri"/>
                <a:ea typeface="Calibri"/>
                <a:cs typeface="Calibri"/>
                <a:sym typeface="Calibri"/>
              </a:rPr>
              <a:t>Deployment</a:t>
            </a:r>
            <a:endParaRPr b="1" i="0" sz="2100" u="none" cap="none" strike="noStrike">
              <a:solidFill>
                <a:schemeClr val="dk1"/>
              </a:solidFill>
              <a:latin typeface="Calibri"/>
              <a:ea typeface="Calibri"/>
              <a:cs typeface="Calibri"/>
              <a:sym typeface="Calibri"/>
            </a:endParaRPr>
          </a:p>
          <a:p>
            <a:pPr indent="-533400" lvl="0" marL="514350" marR="0" rtl="0" algn="l">
              <a:lnSpc>
                <a:spcPct val="100000"/>
              </a:lnSpc>
              <a:spcBef>
                <a:spcPts val="0"/>
              </a:spcBef>
              <a:spcAft>
                <a:spcPts val="0"/>
              </a:spcAft>
              <a:buClr>
                <a:schemeClr val="dk1"/>
              </a:buClr>
              <a:buSzPts val="2100"/>
              <a:buFont typeface="Calibri"/>
              <a:buAutoNum type="arabicPeriod"/>
            </a:pPr>
            <a:r>
              <a:rPr b="1" lang="en-US" sz="2100">
                <a:solidFill>
                  <a:schemeClr val="dk1"/>
                </a:solidFill>
                <a:latin typeface="Calibri"/>
                <a:ea typeface="Calibri"/>
                <a:cs typeface="Calibri"/>
                <a:sym typeface="Calibri"/>
              </a:rPr>
              <a:t>Conclusion</a:t>
            </a:r>
            <a:endParaRPr b="1"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AutoNum type="arabicPeriod"/>
            </a:pPr>
            <a:r>
              <a:rPr b="1" lang="en-US" sz="2100">
                <a:solidFill>
                  <a:schemeClr val="dk1"/>
                </a:solidFill>
                <a:latin typeface="Calibri"/>
                <a:ea typeface="Calibri"/>
                <a:cs typeface="Calibri"/>
                <a:sym typeface="Calibri"/>
              </a:rPr>
              <a:t> References</a:t>
            </a:r>
            <a:endParaRPr b="1" sz="2100">
              <a:solidFill>
                <a:schemeClr val="dk1"/>
              </a:solidFill>
              <a:latin typeface="Calibri"/>
              <a:ea typeface="Calibri"/>
              <a:cs typeface="Calibri"/>
              <a:sym typeface="Calibri"/>
            </a:endParaRPr>
          </a:p>
        </p:txBody>
      </p:sp>
      <p:pic>
        <p:nvPicPr>
          <p:cNvPr id="163" name="Google Shape;163;p6"/>
          <p:cNvPicPr preferRelativeResize="0"/>
          <p:nvPr/>
        </p:nvPicPr>
        <p:blipFill rotWithShape="1">
          <a:blip r:embed="rId3">
            <a:alphaModFix/>
          </a:blip>
          <a:srcRect b="0" l="0" r="0" t="0"/>
          <a:stretch/>
        </p:blipFill>
        <p:spPr>
          <a:xfrm>
            <a:off x="5975798" y="1324970"/>
            <a:ext cx="4417788" cy="34312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7"/>
          <p:cNvSpPr txBox="1"/>
          <p:nvPr>
            <p:ph type="title"/>
          </p:nvPr>
        </p:nvSpPr>
        <p:spPr>
          <a:xfrm>
            <a:off x="228600" y="177755"/>
            <a:ext cx="10515600" cy="5355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200"/>
              <a:buFont typeface="Georgia"/>
              <a:buNone/>
            </a:pPr>
            <a:r>
              <a:rPr b="1" lang="en-US" sz="3200"/>
              <a:t>Project Overview and Scope</a:t>
            </a:r>
            <a:endParaRPr b="1" sz="3200"/>
          </a:p>
        </p:txBody>
      </p:sp>
      <p:sp>
        <p:nvSpPr>
          <p:cNvPr id="169" name="Google Shape;169;p7"/>
          <p:cNvSpPr/>
          <p:nvPr/>
        </p:nvSpPr>
        <p:spPr>
          <a:xfrm>
            <a:off x="575250" y="1215600"/>
            <a:ext cx="10989900" cy="443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OVERVIEW:</a:t>
            </a:r>
            <a:endParaRPr b="1" i="0" sz="2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The project aims to recommend career paths to freshers through the Recommendation system</a:t>
            </a:r>
            <a:endParaRPr b="0" i="0" sz="15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We see freshers find it confusing to choose their future path so this recommendation system will help them choose their proper future today.</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After analyzing the pattern from the data, the project will recommend the best career path to the fresher.</a:t>
            </a:r>
            <a:endParaRPr sz="19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SCOPE:</a:t>
            </a:r>
            <a:endParaRPr b="1" i="0" sz="28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The recommendation system based selection of career path can play a vital role to reduce stress for selecting the appropriate path for an individual.</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Also it can help freshers to know in which field they can excel according to their skills and interests.</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11"/>
          <p:cNvSpPr txBox="1"/>
          <p:nvPr>
            <p:ph type="title"/>
          </p:nvPr>
        </p:nvSpPr>
        <p:spPr>
          <a:xfrm>
            <a:off x="82062" y="129"/>
            <a:ext cx="10515600" cy="742254"/>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0"/>
              </a:spcBef>
              <a:spcAft>
                <a:spcPts val="0"/>
              </a:spcAft>
              <a:buClr>
                <a:schemeClr val="dk1"/>
              </a:buClr>
              <a:buSzPts val="1800"/>
              <a:buFont typeface="Georgia"/>
              <a:buNone/>
            </a:pPr>
            <a:r>
              <a:rPr lang="en-US" sz="3200"/>
              <a:t>Objectives &amp; Constraints</a:t>
            </a:r>
            <a:endParaRPr sz="3200">
              <a:solidFill>
                <a:srgbClr val="202124"/>
              </a:solidFill>
              <a:latin typeface="Times New Roman"/>
              <a:ea typeface="Times New Roman"/>
              <a:cs typeface="Times New Roman"/>
              <a:sym typeface="Times New Roman"/>
            </a:endParaRPr>
          </a:p>
        </p:txBody>
      </p:sp>
      <p:grpSp>
        <p:nvGrpSpPr>
          <p:cNvPr id="175" name="Google Shape;175;p11"/>
          <p:cNvGrpSpPr/>
          <p:nvPr/>
        </p:nvGrpSpPr>
        <p:grpSpPr>
          <a:xfrm>
            <a:off x="344433" y="3022632"/>
            <a:ext cx="10798487" cy="2381335"/>
            <a:chOff x="344433" y="2051082"/>
            <a:chExt cx="10798487" cy="2381335"/>
          </a:xfrm>
        </p:grpSpPr>
        <p:sp>
          <p:nvSpPr>
            <p:cNvPr id="176" name="Google Shape;176;p11"/>
            <p:cNvSpPr txBox="1"/>
            <p:nvPr/>
          </p:nvSpPr>
          <p:spPr>
            <a:xfrm>
              <a:off x="344433" y="2051082"/>
              <a:ext cx="5446766" cy="332399"/>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chemeClr val="accent1"/>
                  </a:solidFill>
                  <a:latin typeface="Calibri"/>
                  <a:ea typeface="Calibri"/>
                  <a:cs typeface="Calibri"/>
                  <a:sym typeface="Calibri"/>
                </a:rPr>
                <a:t>Objectives</a:t>
              </a:r>
              <a:endParaRPr b="0" i="0" sz="1400" u="none" cap="none" strike="noStrike">
                <a:solidFill>
                  <a:srgbClr val="000000"/>
                </a:solidFill>
                <a:latin typeface="Arial"/>
                <a:ea typeface="Arial"/>
                <a:cs typeface="Arial"/>
                <a:sym typeface="Arial"/>
              </a:endParaRPr>
            </a:p>
          </p:txBody>
        </p:sp>
        <p:sp>
          <p:nvSpPr>
            <p:cNvPr id="177" name="Google Shape;177;p11"/>
            <p:cNvSpPr txBox="1"/>
            <p:nvPr/>
          </p:nvSpPr>
          <p:spPr>
            <a:xfrm>
              <a:off x="6483555" y="2051082"/>
              <a:ext cx="4659365" cy="332399"/>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chemeClr val="accent1"/>
                  </a:solidFill>
                  <a:latin typeface="Calibri"/>
                  <a:ea typeface="Calibri"/>
                  <a:cs typeface="Calibri"/>
                  <a:sym typeface="Calibri"/>
                </a:rPr>
                <a:t>Constraints</a:t>
              </a:r>
              <a:endParaRPr b="0" i="0" sz="1400" u="none" cap="none" strike="noStrike">
                <a:solidFill>
                  <a:srgbClr val="000000"/>
                </a:solidFill>
                <a:latin typeface="Arial"/>
                <a:ea typeface="Arial"/>
                <a:cs typeface="Arial"/>
                <a:sym typeface="Arial"/>
              </a:endParaRPr>
            </a:p>
          </p:txBody>
        </p:sp>
        <p:sp>
          <p:nvSpPr>
            <p:cNvPr id="178" name="Google Shape;178;p11"/>
            <p:cNvSpPr txBox="1"/>
            <p:nvPr/>
          </p:nvSpPr>
          <p:spPr>
            <a:xfrm>
              <a:off x="344433" y="3046879"/>
              <a:ext cx="5446766" cy="365741"/>
            </a:xfrm>
            <a:prstGeom prst="rect">
              <a:avLst/>
            </a:prstGeom>
            <a:noFill/>
            <a:ln>
              <a:noFill/>
            </a:ln>
          </p:spPr>
          <p:txBody>
            <a:bodyPr anchorCtr="0" anchor="ctr" bIns="0" lIns="0" spcFirstLastPara="1" rIns="0" wrap="square" tIns="0">
              <a:spAutoFit/>
            </a:bodyPr>
            <a:lstStyle/>
            <a:p>
              <a:pPr indent="-171450" lvl="0" marL="285750" marR="0" rtl="0" algn="l">
                <a:lnSpc>
                  <a:spcPct val="150000"/>
                </a:lnSpc>
                <a:spcBef>
                  <a:spcPts val="0"/>
                </a:spcBef>
                <a:spcAft>
                  <a:spcPts val="0"/>
                </a:spcAft>
                <a:buClr>
                  <a:schemeClr val="dk1"/>
                </a:buClr>
                <a:buSzPts val="1800"/>
                <a:buFont typeface="Arial"/>
                <a:buNone/>
              </a:pPr>
              <a:r>
                <a:t/>
              </a:r>
              <a:endParaRPr b="0" i="0" sz="1800" u="none" cap="none" strike="noStrike">
                <a:solidFill>
                  <a:srgbClr val="202124"/>
                </a:solidFill>
                <a:latin typeface="Times New Roman"/>
                <a:ea typeface="Times New Roman"/>
                <a:cs typeface="Times New Roman"/>
                <a:sym typeface="Times New Roman"/>
              </a:endParaRPr>
            </a:p>
          </p:txBody>
        </p:sp>
        <p:sp>
          <p:nvSpPr>
            <p:cNvPr id="179" name="Google Shape;179;p11"/>
            <p:cNvSpPr txBox="1"/>
            <p:nvPr/>
          </p:nvSpPr>
          <p:spPr>
            <a:xfrm>
              <a:off x="6483555" y="2739646"/>
              <a:ext cx="4659365" cy="1692771"/>
            </a:xfrm>
            <a:prstGeom prst="rect">
              <a:avLst/>
            </a:prstGeom>
            <a:noFill/>
            <a:ln>
              <a:noFill/>
            </a:ln>
          </p:spPr>
          <p:txBody>
            <a:bodyPr anchorCtr="0" anchor="ctr" bIns="0" lIns="0" spcFirstLastPara="1" rIns="0" wrap="square" tIns="0">
              <a:spAutoFit/>
            </a:bodyPr>
            <a:lstStyle/>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Frequent</a:t>
              </a:r>
              <a:r>
                <a:rPr b="0" i="0" lang="en-US" sz="1800" u="none" cap="none" strike="noStrike">
                  <a:solidFill>
                    <a:schemeClr val="dk1"/>
                  </a:solidFill>
                  <a:latin typeface="Calibri"/>
                  <a:ea typeface="Calibri"/>
                  <a:cs typeface="Calibri"/>
                  <a:sym typeface="Calibri"/>
                </a:rPr>
                <a:t> sector change among professionals.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Scalability problem (model is not aware of very lesser known jobs or sectors of higher study)</a:t>
              </a:r>
              <a:r>
                <a:rPr b="0" i="0" lang="en-US" sz="1800" u="none" cap="none" strike="noStrike">
                  <a:solidFill>
                    <a:schemeClr val="dk1"/>
                  </a:solidFill>
                  <a:latin typeface="Times New Roman"/>
                  <a:ea typeface="Times New Roman"/>
                  <a:cs typeface="Times New Roman"/>
                  <a:sym typeface="Times New Roman"/>
                </a:rPr>
                <a:t> </a:t>
              </a:r>
              <a:endParaRPr b="0" i="0" sz="1800" u="none" cap="none" strike="noStrike">
                <a:solidFill>
                  <a:srgbClr val="20212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cxnSp>
          <p:nvCxnSpPr>
            <p:cNvPr id="180" name="Google Shape;180;p11"/>
            <p:cNvCxnSpPr/>
            <p:nvPr/>
          </p:nvCxnSpPr>
          <p:spPr>
            <a:xfrm>
              <a:off x="344433" y="2440631"/>
              <a:ext cx="5446766" cy="0"/>
            </a:xfrm>
            <a:prstGeom prst="straightConnector1">
              <a:avLst/>
            </a:prstGeom>
            <a:noFill/>
            <a:ln cap="flat" cmpd="sng" w="9525">
              <a:solidFill>
                <a:schemeClr val="accent1"/>
              </a:solidFill>
              <a:prstDash val="solid"/>
              <a:miter lim="800000"/>
              <a:headEnd len="sm" w="sm" type="none"/>
              <a:tailEnd len="sm" w="sm" type="none"/>
            </a:ln>
          </p:spPr>
        </p:cxnSp>
        <p:cxnSp>
          <p:nvCxnSpPr>
            <p:cNvPr id="181" name="Google Shape;181;p11"/>
            <p:cNvCxnSpPr/>
            <p:nvPr/>
          </p:nvCxnSpPr>
          <p:spPr>
            <a:xfrm>
              <a:off x="6483555" y="2440631"/>
              <a:ext cx="4659365" cy="0"/>
            </a:xfrm>
            <a:prstGeom prst="straightConnector1">
              <a:avLst/>
            </a:prstGeom>
            <a:noFill/>
            <a:ln cap="flat" cmpd="sng" w="9525">
              <a:solidFill>
                <a:schemeClr val="accent1"/>
              </a:solidFill>
              <a:prstDash val="solid"/>
              <a:miter lim="800000"/>
              <a:headEnd len="sm" w="sm" type="none"/>
              <a:tailEnd len="sm" w="sm" type="none"/>
            </a:ln>
          </p:spPr>
        </p:cxnSp>
        <p:cxnSp>
          <p:nvCxnSpPr>
            <p:cNvPr id="182" name="Google Shape;182;p11"/>
            <p:cNvCxnSpPr/>
            <p:nvPr/>
          </p:nvCxnSpPr>
          <p:spPr>
            <a:xfrm>
              <a:off x="6096000" y="2538808"/>
              <a:ext cx="0" cy="1892826"/>
            </a:xfrm>
            <a:prstGeom prst="straightConnector1">
              <a:avLst/>
            </a:prstGeom>
            <a:noFill/>
            <a:ln cap="flat" cmpd="sng" w="9525">
              <a:solidFill>
                <a:srgbClr val="7F7F7F"/>
              </a:solidFill>
              <a:prstDash val="dot"/>
              <a:miter lim="800000"/>
              <a:headEnd len="sm" w="sm" type="none"/>
              <a:tailEnd len="sm" w="sm" type="none"/>
            </a:ln>
          </p:spPr>
        </p:cxnSp>
      </p:grpSp>
      <p:sp>
        <p:nvSpPr>
          <p:cNvPr id="183" name="Google Shape;183;p11"/>
          <p:cNvSpPr txBox="1"/>
          <p:nvPr>
            <p:ph idx="12" type="sldNum"/>
          </p:nvPr>
        </p:nvSpPr>
        <p:spPr>
          <a:xfrm>
            <a:off x="11639549" y="6350000"/>
            <a:ext cx="390525" cy="2889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4" name="Google Shape;184;p11"/>
          <p:cNvPicPr preferRelativeResize="0"/>
          <p:nvPr/>
        </p:nvPicPr>
        <p:blipFill rotWithShape="1">
          <a:blip r:embed="rId3">
            <a:alphaModFix/>
          </a:blip>
          <a:srcRect b="0" l="0" r="0" t="0"/>
          <a:stretch/>
        </p:blipFill>
        <p:spPr>
          <a:xfrm>
            <a:off x="344433" y="1972751"/>
            <a:ext cx="1388857" cy="819165"/>
          </a:xfrm>
          <a:prstGeom prst="rect">
            <a:avLst/>
          </a:prstGeom>
          <a:noFill/>
          <a:ln>
            <a:noFill/>
          </a:ln>
        </p:spPr>
      </p:pic>
      <p:pic>
        <p:nvPicPr>
          <p:cNvPr id="185" name="Google Shape;185;p11"/>
          <p:cNvPicPr preferRelativeResize="0"/>
          <p:nvPr/>
        </p:nvPicPr>
        <p:blipFill rotWithShape="1">
          <a:blip r:embed="rId4">
            <a:alphaModFix/>
          </a:blip>
          <a:srcRect b="0" l="0" r="0" t="0"/>
          <a:stretch/>
        </p:blipFill>
        <p:spPr>
          <a:xfrm>
            <a:off x="6483555" y="2007983"/>
            <a:ext cx="1400125" cy="917082"/>
          </a:xfrm>
          <a:prstGeom prst="rect">
            <a:avLst/>
          </a:prstGeom>
          <a:noFill/>
          <a:ln>
            <a:noFill/>
          </a:ln>
        </p:spPr>
      </p:pic>
      <p:sp>
        <p:nvSpPr>
          <p:cNvPr id="186" name="Google Shape;186;p11"/>
          <p:cNvSpPr/>
          <p:nvPr/>
        </p:nvSpPr>
        <p:spPr>
          <a:xfrm>
            <a:off x="344433" y="3695263"/>
            <a:ext cx="6096000" cy="64633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To minimize career dilemma among fresh graduates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regarding future job or higher studies prospects.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nvSpPr>
        <p:spPr>
          <a:xfrm>
            <a:off x="78654" y="860612"/>
            <a:ext cx="19812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Language :  </a:t>
            </a:r>
            <a:endParaRPr b="0" i="0" sz="1400" u="none" cap="none" strike="noStrike">
              <a:solidFill>
                <a:srgbClr val="000000"/>
              </a:solidFill>
              <a:latin typeface="Arial"/>
              <a:ea typeface="Arial"/>
              <a:cs typeface="Arial"/>
              <a:sym typeface="Arial"/>
            </a:endParaRPr>
          </a:p>
        </p:txBody>
      </p:sp>
      <p:sp>
        <p:nvSpPr>
          <p:cNvPr id="192" name="Google Shape;192;p12"/>
          <p:cNvSpPr txBox="1"/>
          <p:nvPr/>
        </p:nvSpPr>
        <p:spPr>
          <a:xfrm>
            <a:off x="2938443" y="753127"/>
            <a:ext cx="92694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We used Python as a Programming Language . Because Python is a high-level programming language that has English-like syntax. This makes it easier to read and understand the code</a:t>
            </a:r>
            <a:endParaRPr b="0" i="0" sz="1400" u="none" cap="none" strike="noStrike">
              <a:solidFill>
                <a:srgbClr val="000000"/>
              </a:solidFill>
              <a:latin typeface="Arial"/>
              <a:ea typeface="Arial"/>
              <a:cs typeface="Arial"/>
              <a:sym typeface="Arial"/>
            </a:endParaRPr>
          </a:p>
        </p:txBody>
      </p:sp>
      <p:pic>
        <p:nvPicPr>
          <p:cNvPr id="193" name="Google Shape;193;p12"/>
          <p:cNvPicPr preferRelativeResize="0"/>
          <p:nvPr/>
        </p:nvPicPr>
        <p:blipFill rotWithShape="1">
          <a:blip r:embed="rId3">
            <a:alphaModFix/>
          </a:blip>
          <a:srcRect b="0" l="0" r="0" t="0"/>
          <a:stretch/>
        </p:blipFill>
        <p:spPr>
          <a:xfrm>
            <a:off x="2131356" y="937622"/>
            <a:ext cx="591671" cy="561175"/>
          </a:xfrm>
          <a:prstGeom prst="rect">
            <a:avLst/>
          </a:prstGeom>
          <a:noFill/>
          <a:ln>
            <a:noFill/>
          </a:ln>
        </p:spPr>
      </p:pic>
      <p:sp>
        <p:nvSpPr>
          <p:cNvPr id="194" name="Google Shape;194;p12"/>
          <p:cNvSpPr txBox="1"/>
          <p:nvPr/>
        </p:nvSpPr>
        <p:spPr>
          <a:xfrm>
            <a:off x="78653" y="2131321"/>
            <a:ext cx="1016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IDE :</a:t>
            </a:r>
            <a:endParaRPr b="0" i="0" sz="1400" u="none" cap="none" strike="noStrike">
              <a:solidFill>
                <a:srgbClr val="000000"/>
              </a:solidFill>
              <a:latin typeface="Arial"/>
              <a:ea typeface="Arial"/>
              <a:cs typeface="Arial"/>
              <a:sym typeface="Arial"/>
            </a:endParaRPr>
          </a:p>
        </p:txBody>
      </p:sp>
      <p:pic>
        <p:nvPicPr>
          <p:cNvPr id="195" name="Google Shape;195;p12"/>
          <p:cNvPicPr preferRelativeResize="0"/>
          <p:nvPr/>
        </p:nvPicPr>
        <p:blipFill rotWithShape="1">
          <a:blip r:embed="rId4">
            <a:alphaModFix/>
          </a:blip>
          <a:srcRect b="0" l="0" r="0" t="0"/>
          <a:stretch/>
        </p:blipFill>
        <p:spPr>
          <a:xfrm>
            <a:off x="2090507" y="2235073"/>
            <a:ext cx="673368" cy="673368"/>
          </a:xfrm>
          <a:prstGeom prst="rect">
            <a:avLst/>
          </a:prstGeom>
          <a:noFill/>
          <a:ln>
            <a:noFill/>
          </a:ln>
        </p:spPr>
      </p:pic>
      <p:sp>
        <p:nvSpPr>
          <p:cNvPr id="196" name="Google Shape;196;p12"/>
          <p:cNvSpPr txBox="1"/>
          <p:nvPr/>
        </p:nvSpPr>
        <p:spPr>
          <a:xfrm>
            <a:off x="3028934" y="2131321"/>
            <a:ext cx="8268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Spyder is an open-source cross-platform integrated development environment for scientific programming in the Python language</a:t>
            </a:r>
            <a:endParaRPr b="0" i="0" sz="1400" u="none" cap="none" strike="noStrike">
              <a:solidFill>
                <a:srgbClr val="000000"/>
              </a:solidFill>
              <a:latin typeface="Arial"/>
              <a:ea typeface="Arial"/>
              <a:cs typeface="Arial"/>
              <a:sym typeface="Arial"/>
            </a:endParaRPr>
          </a:p>
        </p:txBody>
      </p:sp>
      <p:pic>
        <p:nvPicPr>
          <p:cNvPr id="197" name="Google Shape;197;p12"/>
          <p:cNvPicPr preferRelativeResize="0"/>
          <p:nvPr/>
        </p:nvPicPr>
        <p:blipFill rotWithShape="1">
          <a:blip r:embed="rId5">
            <a:alphaModFix/>
          </a:blip>
          <a:srcRect b="0" l="0" r="0" t="0"/>
          <a:stretch/>
        </p:blipFill>
        <p:spPr>
          <a:xfrm>
            <a:off x="2097252" y="3557753"/>
            <a:ext cx="625773" cy="724990"/>
          </a:xfrm>
          <a:prstGeom prst="rect">
            <a:avLst/>
          </a:prstGeom>
          <a:noFill/>
          <a:ln>
            <a:noFill/>
          </a:ln>
        </p:spPr>
      </p:pic>
      <p:sp>
        <p:nvSpPr>
          <p:cNvPr id="198" name="Google Shape;198;p12"/>
          <p:cNvSpPr txBox="1"/>
          <p:nvPr/>
        </p:nvSpPr>
        <p:spPr>
          <a:xfrm>
            <a:off x="3028934" y="3191518"/>
            <a:ext cx="90339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The Jupyter Notebook is an open-source web application that allows data scientists to create and share documents that integrate live code, equations, computational output, visualizations, and other multimedia resources, along with explanatory text in a single document.</a:t>
            </a:r>
            <a:endParaRPr b="0" i="0" sz="1400" u="none" cap="none" strike="noStrike">
              <a:solidFill>
                <a:srgbClr val="000000"/>
              </a:solidFill>
              <a:latin typeface="Arial"/>
              <a:ea typeface="Arial"/>
              <a:cs typeface="Arial"/>
              <a:sym typeface="Arial"/>
            </a:endParaRPr>
          </a:p>
        </p:txBody>
      </p:sp>
      <p:sp>
        <p:nvSpPr>
          <p:cNvPr id="199" name="Google Shape;199;p12"/>
          <p:cNvSpPr txBox="1"/>
          <p:nvPr/>
        </p:nvSpPr>
        <p:spPr>
          <a:xfrm>
            <a:off x="3095490" y="4867268"/>
            <a:ext cx="90339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Colab is a free Jupyter notebook environment that runs entirely in the cloud. Most importantly, it does not require a setup and the notebooks that you create can be simultaneously edited by your team members - just the way you edit documents in Google Docs. Colab supports many popular machine learning libraries which can be easily loaded in your notebook.</a:t>
            </a:r>
            <a:endParaRPr b="0" i="0" sz="2000" u="none" cap="none" strike="noStrike">
              <a:solidFill>
                <a:schemeClr val="dk1"/>
              </a:solidFill>
              <a:latin typeface="Calibri"/>
              <a:ea typeface="Calibri"/>
              <a:cs typeface="Calibri"/>
              <a:sym typeface="Calibri"/>
            </a:endParaRPr>
          </a:p>
        </p:txBody>
      </p:sp>
      <p:pic>
        <p:nvPicPr>
          <p:cNvPr id="200" name="Google Shape;200;p12"/>
          <p:cNvPicPr preferRelativeResize="0"/>
          <p:nvPr/>
        </p:nvPicPr>
        <p:blipFill rotWithShape="1">
          <a:blip r:embed="rId6">
            <a:alphaModFix/>
          </a:blip>
          <a:srcRect b="0" l="0" r="0" t="0"/>
          <a:stretch/>
        </p:blipFill>
        <p:spPr>
          <a:xfrm flipH="1">
            <a:off x="1707993" y="5102187"/>
            <a:ext cx="1356696" cy="835499"/>
          </a:xfrm>
          <a:prstGeom prst="rect">
            <a:avLst/>
          </a:prstGeom>
          <a:noFill/>
          <a:ln>
            <a:noFill/>
          </a:ln>
        </p:spPr>
      </p:pic>
      <p:sp>
        <p:nvSpPr>
          <p:cNvPr id="201" name="Google Shape;201;p12"/>
          <p:cNvSpPr/>
          <p:nvPr/>
        </p:nvSpPr>
        <p:spPr>
          <a:xfrm>
            <a:off x="89647" y="72950"/>
            <a:ext cx="12012600" cy="6390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p12"/>
          <p:cNvSpPr txBox="1"/>
          <p:nvPr/>
        </p:nvSpPr>
        <p:spPr>
          <a:xfrm>
            <a:off x="78653" y="-41552"/>
            <a:ext cx="6145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chemeClr val="dk1"/>
                </a:solidFill>
                <a:latin typeface="Calibri"/>
                <a:ea typeface="Calibri"/>
                <a:cs typeface="Calibri"/>
                <a:sym typeface="Calibri"/>
              </a:rPr>
              <a:t>Technical Stacks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Satish S</dc:creator>
</cp:coreProperties>
</file>